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7" r:id="rId3"/>
    <p:sldId id="258" r:id="rId4"/>
    <p:sldId id="261" r:id="rId5"/>
    <p:sldId id="262" r:id="rId6"/>
    <p:sldId id="264" r:id="rId7"/>
    <p:sldId id="263" r:id="rId8"/>
    <p:sldId id="265" r:id="rId9"/>
    <p:sldId id="266" r:id="rId10"/>
    <p:sldId id="267" r:id="rId11"/>
    <p:sldId id="268" r:id="rId12"/>
    <p:sldId id="270" r:id="rId13"/>
    <p:sldId id="271" r:id="rId14"/>
    <p:sldId id="269" r:id="rId15"/>
    <p:sldId id="272" r:id="rId16"/>
    <p:sldId id="273"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65" autoAdjust="0"/>
  </p:normalViewPr>
  <p:slideViewPr>
    <p:cSldViewPr>
      <p:cViewPr varScale="1">
        <p:scale>
          <a:sx n="54" d="100"/>
          <a:sy n="54" d="100"/>
        </p:scale>
        <p:origin x="-18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B4DF2-BE07-45CD-9366-BA71550535AD}" type="datetimeFigureOut">
              <a:rPr lang="en-CA" smtClean="0"/>
              <a:pPr/>
              <a:t>15/07/2013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90AFD-5747-4FF4-9771-31C45795698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A90AFD-5747-4FF4-9771-31C45795698E}" type="slidenum">
              <a:rPr lang="en-CA" smtClean="0"/>
              <a:pPr/>
              <a:t>6</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4EA90AFD-5747-4FF4-9771-31C45795698E}" type="slidenum">
              <a:rPr lang="en-CA" smtClean="0"/>
              <a:pPr/>
              <a:t>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EA90AFD-5747-4FF4-9771-31C45795698E}" type="slidenum">
              <a:rPr lang="en-CA" smtClean="0"/>
              <a:pPr/>
              <a:t>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EA90AFD-5747-4FF4-9771-31C45795698E}" type="slidenum">
              <a:rPr lang="en-CA" smtClean="0"/>
              <a:pPr/>
              <a:t>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4EA90AFD-5747-4FF4-9771-31C45795698E}" type="slidenum">
              <a:rPr lang="en-CA" smtClean="0"/>
              <a:pPr/>
              <a:t>10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EA90AFD-5747-4FF4-9771-31C45795698E}" type="slidenum">
              <a:rPr lang="en-CA" smtClean="0"/>
              <a:pPr/>
              <a:t>12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16" name="Slide Number Placeholder 15"/>
          <p:cNvSpPr>
            <a:spLocks noGrp="1"/>
          </p:cNvSpPr>
          <p:nvPr>
            <p:ph type="sldNum" sz="quarter" idx="11"/>
          </p:nvPr>
        </p:nvSpPr>
        <p:spPr/>
        <p:txBody>
          <a:bodyPr/>
          <a:lstStyle/>
          <a:p>
            <a:fld id="{D7B19B37-B02B-4B80-B6AC-EDCF5F379FF9}" type="slidenum">
              <a:rPr lang="en-CA" smtClean="0"/>
              <a:pPr/>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B19B37-B02B-4B80-B6AC-EDCF5F379FF9}"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B19B37-B02B-4B80-B6AC-EDCF5F379FF9}"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E942A1D-B0BB-4363-A221-2FD3F9533B6B}" type="datetimeFigureOut">
              <a:rPr lang="en-CA" smtClean="0"/>
              <a:pPr/>
              <a:t>15/07/2013</a:t>
            </a:fld>
            <a:endParaRPr lang="en-CA" dirty="0"/>
          </a:p>
        </p:txBody>
      </p:sp>
      <p:sp>
        <p:nvSpPr>
          <p:cNvPr id="15" name="Slide Number Placeholder 14"/>
          <p:cNvSpPr>
            <a:spLocks noGrp="1"/>
          </p:cNvSpPr>
          <p:nvPr>
            <p:ph type="sldNum" sz="quarter" idx="15"/>
          </p:nvPr>
        </p:nvSpPr>
        <p:spPr/>
        <p:txBody>
          <a:bodyPr/>
          <a:lstStyle>
            <a:lvl1pPr algn="ctr">
              <a:defRPr/>
            </a:lvl1pPr>
          </a:lstStyle>
          <a:p>
            <a:fld id="{D7B19B37-B02B-4B80-B6AC-EDCF5F379FF9}" type="slidenum">
              <a:rPr lang="en-CA" smtClean="0"/>
              <a:pPr/>
              <a:t>‹#›</a:t>
            </a:fld>
            <a:endParaRPr lang="en-CA" dirty="0"/>
          </a:p>
        </p:txBody>
      </p:sp>
      <p:sp>
        <p:nvSpPr>
          <p:cNvPr id="16" name="Footer Placeholder 15"/>
          <p:cNvSpPr>
            <a:spLocks noGrp="1"/>
          </p:cNvSpPr>
          <p:nvPr>
            <p:ph type="ftr" sz="quarter" idx="16"/>
          </p:nvPr>
        </p:nvSpPr>
        <p:spPr/>
        <p:txBody>
          <a:bodyPr/>
          <a:lstStyle/>
          <a:p>
            <a:endParaRPr lang="en-CA"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B19B37-B02B-4B80-B6AC-EDCF5F379FF9}" type="slidenum">
              <a:rPr lang="en-CA" smtClean="0"/>
              <a:pPr/>
              <a:t>‹#›</a:t>
            </a:fld>
            <a:endParaRPr lang="en-CA"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B19B37-B02B-4B80-B6AC-EDCF5F379FF9}" type="slidenum">
              <a:rPr lang="en-CA" smtClean="0"/>
              <a:pPr/>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B19B37-B02B-4B80-B6AC-EDCF5F379FF9}"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7" name="Date Placeholder 6"/>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7B19B37-B02B-4B80-B6AC-EDCF5F379FF9}" type="slidenum">
              <a:rPr lang="en-CA" smtClean="0"/>
              <a:pPr/>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7B19B37-B02B-4B80-B6AC-EDCF5F379FF9}"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E942A1D-B0BB-4363-A221-2FD3F9533B6B}" type="datetimeFigureOut">
              <a:rPr lang="en-CA" smtClean="0"/>
              <a:pPr/>
              <a:t>15/07/2013</a:t>
            </a:fld>
            <a:endParaRPr lang="en-CA" dirty="0"/>
          </a:p>
        </p:txBody>
      </p:sp>
      <p:sp>
        <p:nvSpPr>
          <p:cNvPr id="9" name="Slide Number Placeholder 8"/>
          <p:cNvSpPr>
            <a:spLocks noGrp="1"/>
          </p:cNvSpPr>
          <p:nvPr>
            <p:ph type="sldNum" sz="quarter" idx="15"/>
          </p:nvPr>
        </p:nvSpPr>
        <p:spPr/>
        <p:txBody>
          <a:bodyPr/>
          <a:lstStyle/>
          <a:p>
            <a:fld id="{D7B19B37-B02B-4B80-B6AC-EDCF5F379FF9}" type="slidenum">
              <a:rPr lang="en-CA" smtClean="0"/>
              <a:pPr/>
              <a:t>‹#›</a:t>
            </a:fld>
            <a:endParaRPr lang="en-CA" dirty="0"/>
          </a:p>
        </p:txBody>
      </p:sp>
      <p:sp>
        <p:nvSpPr>
          <p:cNvPr id="10" name="Footer Placeholder 9"/>
          <p:cNvSpPr>
            <a:spLocks noGrp="1"/>
          </p:cNvSpPr>
          <p:nvPr>
            <p:ph type="ftr" sz="quarter" idx="16"/>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E942A1D-B0BB-4363-A221-2FD3F9533B6B}" type="datetimeFigureOut">
              <a:rPr lang="en-CA" smtClean="0"/>
              <a:pPr/>
              <a:t>15/07/2013</a:t>
            </a:fld>
            <a:endParaRPr lang="en-CA" dirty="0"/>
          </a:p>
        </p:txBody>
      </p:sp>
      <p:sp>
        <p:nvSpPr>
          <p:cNvPr id="9" name="Slide Number Placeholder 8"/>
          <p:cNvSpPr>
            <a:spLocks noGrp="1"/>
          </p:cNvSpPr>
          <p:nvPr>
            <p:ph type="sldNum" sz="quarter" idx="11"/>
          </p:nvPr>
        </p:nvSpPr>
        <p:spPr/>
        <p:txBody>
          <a:bodyPr/>
          <a:lstStyle/>
          <a:p>
            <a:fld id="{D7B19B37-B02B-4B80-B6AC-EDCF5F379FF9}" type="slidenum">
              <a:rPr lang="en-CA" smtClean="0"/>
              <a:pPr/>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E942A1D-B0BB-4363-A221-2FD3F9533B6B}" type="datetimeFigureOut">
              <a:rPr lang="en-CA" smtClean="0"/>
              <a:pPr/>
              <a:t>15/07/2013</a:t>
            </a:fld>
            <a:endParaRPr lang="en-CA"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B19B37-B02B-4B80-B6AC-EDCF5F379FF9}" type="slidenum">
              <a:rPr lang="en-CA" smtClean="0"/>
              <a:pPr/>
              <a:t>‹#›</a:t>
            </a:fld>
            <a:endParaRPr lang="en-CA"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a/url?sa=i&amp;rct=j&amp;q=&amp;esrc=s&amp;frm=1&amp;source=images&amp;cd=&amp;cad=rja&amp;docid=4Pe2iyjJvuXBUM&amp;tbnid=sVxKSg5nuwlPeM:&amp;ved=0CAUQjRw&amp;url=http://www.123rf.com/photo_5640099_william-shakespeare-s-hamlet-original-middle-english-text-from-the-first-folio-of-1623--selective-fo.html&amp;ei=FfjiUaCdCMqhyAHi_YDQBQ&amp;bvm=bv.48705608,d.aWc&amp;psig=AFQjCNFrPR3wj396MlTQqRvziIsK28_PFQ&amp;ust=137391550267678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3kd86FTYohNVZM&amp;tbnid=gjFqZhsJps1UkM:&amp;ved=0CAUQjRw&amp;url=http://melissavizcarra.blogspot.com/2013/05/more-thoughts-on-hamlet.html&amp;ei=HxLiUbOaDIS7ywHUzoHYDA&amp;psig=AFQjCNGMR9nNBX0bVtSZkyTFJw2K60WA3A&amp;ust=137385658237719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a/url?sa=i&amp;rct=j&amp;q=&amp;esrc=s&amp;frm=1&amp;source=images&amp;cd=&amp;cad=rja&amp;docid=Hu4Iu4NTB8uTzM&amp;tbnid=1OC01L3p7P0wIM:&amp;ved=0CAUQjRw&amp;url=http://torrentbutler.eu/18971-rosencrantz-guildenstern-are-dead&amp;ei=jhDiUZ6qGPCLyAH6-YDADQ&amp;psig=AFQjCNF8yBao26rAeYhisgik3bk0ND_6Rg&amp;ust=137385621400358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NPF1hb_7svpNdM&amp;tbnid=U7TV8CrczvhjYM:&amp;ved=0CAUQjRw&amp;url=http://www.theprojectsco.co.uk/pre-employment-screening/&amp;ei=CPviUfSZIoqpyAHy9IDYDA&amp;psig=AFQjCNERbFlc86HgmLqpIXuJv7vftqN_7A&amp;ust=13739161761150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url?sa=i&amp;rct=j&amp;q=&amp;esrc=s&amp;frm=1&amp;source=images&amp;cd=&amp;cad=rja&amp;docid=u1amNbdAey3QDM&amp;tbnid=Wqb3KqceX2lU-M:&amp;ved=0CAUQjRw&amp;url=http://www.biography.com/people/william-shakespeare-9480323&amp;ei=YAXkUZGJJaGwygHr9YCwBQ&amp;bvm=bv.48705608,d.aWc&amp;psig=AFQjCNFx8z_5G5YlWcPUbB-ADOZt6gC2xQ&amp;ust=137398445977347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OQii79Dd49up4M&amp;tbnid=68SNLmH2GFgeRM:&amp;ved=0CAUQjRw&amp;url=http://sitemaker.umich.edu/ajh.hamlet&amp;ei=huPiUbq-G8XYyQHOx4GACQ&amp;psig=AFQjCNFYVASpJ1zF2dPmTmT-vRlAC_a6Bg&amp;ust=1373910259626352" TargetMode="External"/><Relationship Id="rId2" Type="http://schemas.openxmlformats.org/officeDocument/2006/relationships/hyperlink" Target="literary%20criticism.pdf" TargetMode="Externa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itslaertes.wordpress.com/2013/05/19/no-news/" TargetMode="External"/><Relationship Id="rId13" Type="http://schemas.openxmlformats.org/officeDocument/2006/relationships/hyperlink" Target="http://hyperion2satyr.blogspot.ca/2010/10/iii-ophelia-affrighted-zeffirelli-90.html" TargetMode="External"/><Relationship Id="rId3" Type="http://schemas.openxmlformats.org/officeDocument/2006/relationships/hyperlink" Target="http://www.canadianshakespeares.ca/essays/reeves.cfm" TargetMode="External"/><Relationship Id="rId7" Type="http://schemas.openxmlformats.org/officeDocument/2006/relationships/hyperlink" Target="http://melissavizcarra.blogspot.ca/2013/05/more-thoughts-on-hamlet.html" TargetMode="External"/><Relationship Id="rId12" Type="http://schemas.openxmlformats.org/officeDocument/2006/relationships/hyperlink" Target="http://www.theprojectsco.co.uk/pre-employment-screening/" TargetMode="External"/><Relationship Id="rId2" Type="http://schemas.openxmlformats.org/officeDocument/2006/relationships/hyperlink" Target="http://bloggingshakespeare.com/what-to-do-about-hamlet" TargetMode="External"/><Relationship Id="rId1" Type="http://schemas.openxmlformats.org/officeDocument/2006/relationships/slideLayout" Target="../slideLayouts/slideLayout2.xml"/><Relationship Id="rId6" Type="http://schemas.openxmlformats.org/officeDocument/2006/relationships/hyperlink" Target="http://torrentbutler.eu/18971-rosencrantz-guildenstern-are-dead" TargetMode="External"/><Relationship Id="rId11" Type="http://schemas.openxmlformats.org/officeDocument/2006/relationships/hyperlink" Target="http://www.experienceproject.com/stories/Wrote-This-In-School/1545888" TargetMode="External"/><Relationship Id="rId5" Type="http://schemas.openxmlformats.org/officeDocument/2006/relationships/hyperlink" Target="http://www.murphsplace.com/olivier/hamlet2.html" TargetMode="External"/><Relationship Id="rId10" Type="http://schemas.openxmlformats.org/officeDocument/2006/relationships/hyperlink" Target="http://www.123rf.com/photo_5640099_william-shakespeare-s-hamlet-original-middle-english-text-from-the-first-folio-of-1623--selective-fo.html" TargetMode="External"/><Relationship Id="rId4" Type="http://schemas.openxmlformats.org/officeDocument/2006/relationships/hyperlink" Target="http://www.fanpop.com/clubs/hamlet/images/2684991/title/hamlet-claudius-gertude-photo" TargetMode="External"/><Relationship Id="rId9" Type="http://schemas.openxmlformats.org/officeDocument/2006/relationships/hyperlink" Target="http://sitemaker.umich.edu/ajh.hamlet/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frm=1&amp;source=images&amp;cd=&amp;cad=rja&amp;docid=BHhm1Dlh2UODjM&amp;tbnid=ZhVFXfmSOxvgwM:&amp;ved=0CAUQjRw&amp;url=http://www.experienceproject.com/stories/Wrote-This-In-School/1545888&amp;ei=S_niUdyEG-mIyAHJyoHICg&amp;bvm=bv.48705608,d.aWc&amp;psig=AFQjCNFRLQqmxoG_wGJDEDx2RLrMutJXlQ&amp;ust=137391581866258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amp;esrc=s&amp;frm=1&amp;source=images&amp;cd=&amp;cad=rja&amp;docid=--w1TzuRm8Rv9M&amp;tbnid=5KBMvRtuXcTvtM:&amp;ved=0CAUQjRw&amp;url=http://www.canadianshakespeares.ca/essays/reeves.cfm&amp;ei=pg3iUYWEIazPywHugoGICQ&amp;bvm=bv.48705608,d.aWc&amp;psig=AFQjCNESGs-SnjsHpXf5x2IsmIKneexxrA&amp;ust=13738554751682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frm=1&amp;source=images&amp;cd=&amp;cad=rja&amp;docid=vpBGOj722gUdWM&amp;tbnid=g-R1quoFJgM7SM:&amp;ved=0CAUQjRw&amp;url=http://hyperion2satyr.blogspot.com/2010/10/iii-ophelia-affrighted-zeffirelli-90.html&amp;ei=vf7iUYbBKumpyAGm8ICYAQ&amp;psig=AFQjCNG_eFthDVYBlXESIm-jZoLEKzhMIg&amp;ust=137391721565606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docid=FmIqJCgdi7Ke6M&amp;tbnid=eyf15sFfJcZrWM:&amp;ved=0CAUQjRw&amp;url=http://cjonline.com/news/2012-04-19/tct-tackles-hamlet-first-time&amp;ei=3vviUdKKFIXZyQHs44HICw&amp;psig=AFQjCNF88iLfy3Bqti3EzQnzDUhTnyUIqw&amp;ust=137391648713637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IxO-pZwU_tz-fM&amp;tbnid=RAqDhy6oE7_7mM:&amp;ved=0CAUQjRw&amp;url=http://seattletimes.com/html/thearts/2004150312_hamlet29.html&amp;ei=rwDjUZfZPIjQywG13oA4&amp;psig=AFQjCNEcVWITwFtWhw-YwXEnumzLxnOtpw&amp;ust=137391762552452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VFgZenNL15Xo_M&amp;tbnid=yZjY4mVaFGphSM:&amp;ved=0CAUQjRw&amp;url=http://www.murphsplace.com/olivier/hamlet2.html&amp;ei=aA_iUaObCYmayQG3kIHgAg&amp;bvm=bv.48705608,d.aWc&amp;psig=AFQjCNFyXIXUzrciU5lSuZBIr4HaoFZKXw&amp;ust=13738559598705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source=images&amp;cd=&amp;cad=rja&amp;docid=_lTZx7xwKBuy-M&amp;tbnid=8Jji40SvYmI1tM:&amp;ved=0CAgQjRwwAA&amp;url=http://www.fanpop.com/clubs/hamlet/links/2684991&amp;ei=PQ7iUbDLC-ybyAHGzoC4CA&amp;psig=AFQjCNEq94ffO51MaGR1TJuwo9Z58pBVSw&amp;ust=13738556772324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piDBzStJy_iGXM&amp;tbnid=g4xpeCt0UOqQaM:&amp;ved=0CAUQjRw&amp;url=http://itslaertes.wordpress.com/2013/05/19/no-news/&amp;ei=z-LiUcfAKKOXyAGbjoGgBA&amp;bvm=bv.48705608,d.aWc&amp;psig=AFQjCNFlY6uInoJpxA9LxoSl0cxbzPGAbQ&amp;ust=137390999323956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789040"/>
            <a:ext cx="8305800" cy="1143000"/>
          </a:xfrm>
        </p:spPr>
        <p:txBody>
          <a:bodyPr/>
          <a:lstStyle/>
          <a:p>
            <a:r>
              <a:rPr lang="en-CA" dirty="0" smtClean="0">
                <a:solidFill>
                  <a:schemeClr val="tx1"/>
                </a:solidFill>
              </a:rPr>
              <a:t>Presented by Alisha, </a:t>
            </a:r>
            <a:r>
              <a:rPr lang="en-CA" dirty="0" err="1" smtClean="0">
                <a:solidFill>
                  <a:schemeClr val="tx1"/>
                </a:solidFill>
              </a:rPr>
              <a:t>Maha</a:t>
            </a:r>
            <a:r>
              <a:rPr lang="en-CA" dirty="0" smtClean="0">
                <a:solidFill>
                  <a:schemeClr val="tx1"/>
                </a:solidFill>
              </a:rPr>
              <a:t>, </a:t>
            </a:r>
            <a:r>
              <a:rPr lang="en-CA" dirty="0" err="1" smtClean="0">
                <a:solidFill>
                  <a:schemeClr val="tx1"/>
                </a:solidFill>
              </a:rPr>
              <a:t>Pranav</a:t>
            </a:r>
            <a:r>
              <a:rPr lang="en-CA" dirty="0" smtClean="0">
                <a:solidFill>
                  <a:schemeClr val="tx1"/>
                </a:solidFill>
              </a:rPr>
              <a:t>, </a:t>
            </a:r>
            <a:r>
              <a:rPr lang="en-CA" dirty="0" err="1" smtClean="0">
                <a:solidFill>
                  <a:schemeClr val="tx1"/>
                </a:solidFill>
              </a:rPr>
              <a:t>Kahil</a:t>
            </a:r>
            <a:endParaRPr lang="en-CA" dirty="0">
              <a:solidFill>
                <a:schemeClr val="tx1"/>
              </a:solidFill>
            </a:endParaRPr>
          </a:p>
        </p:txBody>
      </p:sp>
      <p:sp>
        <p:nvSpPr>
          <p:cNvPr id="2" name="Title 1"/>
          <p:cNvSpPr>
            <a:spLocks noGrp="1"/>
          </p:cNvSpPr>
          <p:nvPr>
            <p:ph type="ctrTitle"/>
          </p:nvPr>
        </p:nvSpPr>
        <p:spPr/>
        <p:txBody>
          <a:bodyPr/>
          <a:lstStyle/>
          <a:p>
            <a:r>
              <a:rPr lang="en-CA" dirty="0" smtClean="0">
                <a:solidFill>
                  <a:schemeClr val="tx1"/>
                </a:solidFill>
              </a:rPr>
              <a:t>Appearance </a:t>
            </a:r>
            <a:r>
              <a:rPr lang="en-CA" dirty="0" err="1" smtClean="0">
                <a:solidFill>
                  <a:schemeClr val="tx1"/>
                </a:solidFill>
              </a:rPr>
              <a:t>vs</a:t>
            </a:r>
            <a:r>
              <a:rPr lang="en-CA" dirty="0" smtClean="0">
                <a:solidFill>
                  <a:schemeClr val="tx1"/>
                </a:solidFill>
              </a:rPr>
              <a:t> Reality and Deception in Hamlet</a:t>
            </a:r>
            <a:endParaRPr lang="en-CA" dirty="0">
              <a:solidFill>
                <a:schemeClr val="tx1"/>
              </a:solidFill>
            </a:endParaRPr>
          </a:p>
        </p:txBody>
      </p:sp>
      <p:pic>
        <p:nvPicPr>
          <p:cNvPr id="20482" name="Picture 2" descr="http://us.123rf.com/400wm/400/400/claudiodivizia/claudiodivizia0910/claudiodivizia091000028/5640099-william-shakespeare-s-hamlet-original-middle-english-text-from-the-first-folio-of-1623--selective-fo.jpg">
            <a:hlinkClick r:id="rId2"/>
          </p:cNvPr>
          <p:cNvPicPr>
            <a:picLocks noChangeAspect="1" noChangeArrowheads="1"/>
          </p:cNvPicPr>
          <p:nvPr/>
        </p:nvPicPr>
        <p:blipFill>
          <a:blip r:embed="rId3" cstate="print"/>
          <a:srcRect l="1352" t="28344" r="-77"/>
          <a:stretch>
            <a:fillRect/>
          </a:stretch>
        </p:blipFill>
        <p:spPr bwMode="auto">
          <a:xfrm>
            <a:off x="2915816" y="4437112"/>
            <a:ext cx="3672408" cy="199314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256928"/>
          </a:xfrm>
        </p:spPr>
        <p:txBody>
          <a:bodyPr>
            <a:normAutofit lnSpcReduction="10000"/>
          </a:bodyPr>
          <a:lstStyle/>
          <a:p>
            <a:r>
              <a:rPr lang="en-CA" dirty="0" smtClean="0"/>
              <a:t>Loves Hamlet but denies it completely, due to her obedience to her father</a:t>
            </a:r>
          </a:p>
          <a:p>
            <a:r>
              <a:rPr lang="en-CA" dirty="0" smtClean="0"/>
              <a:t>Leads her to be untruthful about her love to Hamlet</a:t>
            </a:r>
          </a:p>
          <a:p>
            <a:endParaRPr lang="en-CA" dirty="0" smtClean="0"/>
          </a:p>
          <a:p>
            <a:pPr>
              <a:buNone/>
            </a:pPr>
            <a:endParaRPr lang="en-CA" sz="2000" dirty="0" smtClean="0"/>
          </a:p>
        </p:txBody>
      </p:sp>
      <p:sp>
        <p:nvSpPr>
          <p:cNvPr id="3" name="Title 2"/>
          <p:cNvSpPr>
            <a:spLocks noGrp="1"/>
          </p:cNvSpPr>
          <p:nvPr>
            <p:ph type="title"/>
          </p:nvPr>
        </p:nvSpPr>
        <p:spPr/>
        <p:txBody>
          <a:bodyPr/>
          <a:lstStyle/>
          <a:p>
            <a:r>
              <a:rPr lang="en-CA" dirty="0" smtClean="0"/>
              <a:t>Ophelia</a:t>
            </a:r>
            <a:endParaRPr lang="en-CA" dirty="0"/>
          </a:p>
        </p:txBody>
      </p:sp>
      <p:pic>
        <p:nvPicPr>
          <p:cNvPr id="4098" name="Picture 2" descr="https://encrypted-tbn2.gstatic.com/images?q=tbn:ANd9GcShhpt4ocuTSttyWAVWLSKn3JyWtNdVk3JmUiJ9GRfzixGB_Qg8xg">
            <a:hlinkClick r:id="rId3"/>
          </p:cNvPr>
          <p:cNvPicPr>
            <a:picLocks noChangeAspect="1" noChangeArrowheads="1"/>
          </p:cNvPicPr>
          <p:nvPr/>
        </p:nvPicPr>
        <p:blipFill>
          <a:blip r:embed="rId4" cstate="print"/>
          <a:srcRect/>
          <a:stretch>
            <a:fillRect/>
          </a:stretch>
        </p:blipFill>
        <p:spPr bwMode="auto">
          <a:xfrm>
            <a:off x="2592596" y="3933056"/>
            <a:ext cx="3995628" cy="26437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475656" y="2924944"/>
            <a:ext cx="6264696"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dirty="0" smtClean="0"/>
              <a:t>“ My lord, I have some remembrances of yours that I have longed to redeliver. I pray you now receive them”(III.i.95-97)</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91264" cy="2160240"/>
          </a:xfrm>
        </p:spPr>
        <p:txBody>
          <a:bodyPr>
            <a:normAutofit fontScale="70000" lnSpcReduction="20000"/>
          </a:bodyPr>
          <a:lstStyle/>
          <a:p>
            <a:r>
              <a:rPr lang="en-CA" sz="3100" dirty="0" smtClean="0"/>
              <a:t>Spy on Hamlet because of the bribe given by Claudius</a:t>
            </a:r>
          </a:p>
          <a:p>
            <a:r>
              <a:rPr lang="en-CA" sz="3100" dirty="0" smtClean="0"/>
              <a:t>Try to figure out Hamlet’s cause of madness by keeping a close eye on him</a:t>
            </a:r>
          </a:p>
          <a:p>
            <a:r>
              <a:rPr lang="en-CA" sz="3100" dirty="0" smtClean="0"/>
              <a:t>Are killed by England due to Hamlet finding out their secret</a:t>
            </a:r>
          </a:p>
          <a:p>
            <a:r>
              <a:rPr lang="en-CA" sz="3100" dirty="0" smtClean="0"/>
              <a:t>Betray their own friend  by spying on Hamlet; reality shows them to be untruthful</a:t>
            </a:r>
            <a:r>
              <a:rPr lang="en-CA" dirty="0" smtClean="0"/>
              <a:t> </a:t>
            </a:r>
          </a:p>
        </p:txBody>
      </p:sp>
      <p:sp>
        <p:nvSpPr>
          <p:cNvPr id="3" name="Title 2"/>
          <p:cNvSpPr>
            <a:spLocks noGrp="1"/>
          </p:cNvSpPr>
          <p:nvPr>
            <p:ph type="title"/>
          </p:nvPr>
        </p:nvSpPr>
        <p:spPr/>
        <p:txBody>
          <a:bodyPr/>
          <a:lstStyle/>
          <a:p>
            <a:r>
              <a:rPr lang="en-CA" dirty="0" smtClean="0"/>
              <a:t>Rosencrantz and Guildenstern</a:t>
            </a:r>
            <a:endParaRPr lang="en-CA" dirty="0"/>
          </a:p>
        </p:txBody>
      </p:sp>
      <p:pic>
        <p:nvPicPr>
          <p:cNvPr id="2050" name="Picture 2" descr="http://cf2.imgobject.com/t/p/original/5HbM5l1Hmdo9CCFgC86saeHRBBQ.jpg">
            <a:hlinkClick r:id="rId2"/>
          </p:cNvPr>
          <p:cNvPicPr>
            <a:picLocks noChangeAspect="1" noChangeArrowheads="1"/>
          </p:cNvPicPr>
          <p:nvPr/>
        </p:nvPicPr>
        <p:blipFill>
          <a:blip r:embed="rId3" cstate="print"/>
          <a:srcRect/>
          <a:stretch>
            <a:fillRect/>
          </a:stretch>
        </p:blipFill>
        <p:spPr bwMode="auto">
          <a:xfrm>
            <a:off x="4572000" y="3591261"/>
            <a:ext cx="4138651" cy="233147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7544" y="3573016"/>
            <a:ext cx="3707904" cy="241604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sz="1900" dirty="0" smtClean="0"/>
              <a:t>“Were you not sent for? Is it your own inclining? Is it a visitation? Come, deal justly with me: come, come, nay, speak.” (II.ii.274-276)</a:t>
            </a:r>
          </a:p>
          <a:p>
            <a:pPr>
              <a:buNone/>
            </a:pPr>
            <a:endParaRPr lang="en-CA" sz="1900" dirty="0" smtClean="0"/>
          </a:p>
          <a:p>
            <a:pPr>
              <a:buNone/>
            </a:pPr>
            <a:r>
              <a:rPr lang="en-CA" sz="1900" dirty="0" smtClean="0"/>
              <a:t>  “My lord, we were sent for.” (II.ii.292)</a:t>
            </a:r>
          </a:p>
          <a:p>
            <a:pPr>
              <a:buNone/>
            </a:pPr>
            <a:endParaRPr lang="en-CA" dirty="0" smtClean="0"/>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229600" cy="2808312"/>
          </a:xfrm>
        </p:spPr>
        <p:txBody>
          <a:bodyPr>
            <a:normAutofit/>
          </a:bodyPr>
          <a:lstStyle/>
          <a:p>
            <a:r>
              <a:rPr lang="en-CA" dirty="0" smtClean="0"/>
              <a:t>Most of the characters in the play Hamlet, played significant roles in deceiving others and not living up to their appearances</a:t>
            </a:r>
          </a:p>
          <a:p>
            <a:r>
              <a:rPr lang="en-CA" dirty="0" smtClean="0"/>
              <a:t> All the characters mentioned were hidden behind masks of falseness and did not remain sincere or truthful to their fellow courtiers</a:t>
            </a:r>
          </a:p>
          <a:p>
            <a:pPr>
              <a:buNone/>
            </a:pPr>
            <a:endParaRPr lang="en-CA" dirty="0"/>
          </a:p>
        </p:txBody>
      </p:sp>
      <p:sp>
        <p:nvSpPr>
          <p:cNvPr id="3" name="Title 2"/>
          <p:cNvSpPr>
            <a:spLocks noGrp="1"/>
          </p:cNvSpPr>
          <p:nvPr>
            <p:ph type="title"/>
          </p:nvPr>
        </p:nvSpPr>
        <p:spPr/>
        <p:txBody>
          <a:bodyPr/>
          <a:lstStyle/>
          <a:p>
            <a:r>
              <a:rPr lang="en-CA" dirty="0" smtClean="0"/>
              <a:t>Conclusion</a:t>
            </a:r>
            <a:endParaRPr lang="en-CA" dirty="0"/>
          </a:p>
        </p:txBody>
      </p:sp>
      <p:pic>
        <p:nvPicPr>
          <p:cNvPr id="34818" name="Picture 2" descr="http://www.theprojectsco.co.uk/wordpress/wp-content/uploads/2010/11/iStock_000005682045XSmall1-300x225.jpg">
            <a:hlinkClick r:id="rId3"/>
          </p:cNvPr>
          <p:cNvPicPr>
            <a:picLocks noChangeAspect="1" noChangeArrowheads="1"/>
          </p:cNvPicPr>
          <p:nvPr/>
        </p:nvPicPr>
        <p:blipFill>
          <a:blip r:embed="rId4" cstate="print"/>
          <a:srcRect/>
          <a:stretch>
            <a:fillRect/>
          </a:stretch>
        </p:blipFill>
        <p:spPr bwMode="auto">
          <a:xfrm>
            <a:off x="2987824" y="4149080"/>
            <a:ext cx="3337553" cy="25031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121024"/>
          </a:xfrm>
        </p:spPr>
        <p:txBody>
          <a:bodyPr/>
          <a:lstStyle/>
          <a:p>
            <a:r>
              <a:rPr lang="en-CA" dirty="0" smtClean="0"/>
              <a:t>Learned that people are not what they appear to be</a:t>
            </a:r>
          </a:p>
          <a:p>
            <a:r>
              <a:rPr lang="en-CA" dirty="0" smtClean="0"/>
              <a:t>Shakespeare portrays that deceiving leads to negative results</a:t>
            </a:r>
          </a:p>
          <a:p>
            <a:pPr>
              <a:buNone/>
            </a:pPr>
            <a:endParaRPr lang="en-CA" dirty="0"/>
          </a:p>
        </p:txBody>
      </p:sp>
      <p:sp>
        <p:nvSpPr>
          <p:cNvPr id="3" name="Title 2"/>
          <p:cNvSpPr>
            <a:spLocks noGrp="1"/>
          </p:cNvSpPr>
          <p:nvPr>
            <p:ph type="title"/>
          </p:nvPr>
        </p:nvSpPr>
        <p:spPr/>
        <p:txBody>
          <a:bodyPr/>
          <a:lstStyle/>
          <a:p>
            <a:r>
              <a:rPr lang="en-CA" dirty="0" smtClean="0"/>
              <a:t>What did we learn?</a:t>
            </a:r>
            <a:endParaRPr lang="en-CA" dirty="0"/>
          </a:p>
        </p:txBody>
      </p:sp>
      <p:pic>
        <p:nvPicPr>
          <p:cNvPr id="1026" name="Picture 2" descr="http://www.biography.com/imported/images/Biography/Images/Profiles/S/William-Shakespeare-194895-1-402.jpg">
            <a:hlinkClick r:id="rId2"/>
          </p:cNvPr>
          <p:cNvPicPr>
            <a:picLocks noChangeAspect="1" noChangeArrowheads="1"/>
          </p:cNvPicPr>
          <p:nvPr/>
        </p:nvPicPr>
        <p:blipFill>
          <a:blip r:embed="rId3" cstate="print"/>
          <a:srcRect/>
          <a:stretch>
            <a:fillRect/>
          </a:stretch>
        </p:blipFill>
        <p:spPr bwMode="auto">
          <a:xfrm>
            <a:off x="2411760" y="2564904"/>
            <a:ext cx="3829050" cy="3829051"/>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229600" cy="4572000"/>
          </a:xfrm>
        </p:spPr>
        <p:txBody>
          <a:bodyPr/>
          <a:lstStyle/>
          <a:p>
            <a:r>
              <a:rPr lang="en-CA" dirty="0" smtClean="0"/>
              <a:t>Jesting with death: Hamlet in the Graveyard</a:t>
            </a:r>
          </a:p>
          <a:p>
            <a:pPr>
              <a:buNone/>
            </a:pPr>
            <a:r>
              <a:rPr lang="en-CA" dirty="0" smtClean="0"/>
              <a:t>	By </a:t>
            </a:r>
            <a:r>
              <a:rPr lang="en-CA" dirty="0" err="1" smtClean="0"/>
              <a:t>Indira</a:t>
            </a:r>
            <a:r>
              <a:rPr lang="en-CA" dirty="0" smtClean="0"/>
              <a:t> </a:t>
            </a:r>
            <a:r>
              <a:rPr lang="en-CA" dirty="0" err="1" smtClean="0"/>
              <a:t>Ghose</a:t>
            </a:r>
            <a:endParaRPr lang="en-CA" dirty="0" smtClean="0"/>
          </a:p>
          <a:p>
            <a:pPr>
              <a:buNone/>
            </a:pPr>
            <a:r>
              <a:rPr lang="en-CA" sz="2000" dirty="0" err="1" smtClean="0"/>
              <a:t>Ghose</a:t>
            </a:r>
            <a:r>
              <a:rPr lang="en-CA" sz="2000" dirty="0" smtClean="0"/>
              <a:t>, </a:t>
            </a:r>
            <a:r>
              <a:rPr lang="en-CA" sz="2000" dirty="0" err="1" smtClean="0"/>
              <a:t>Indira</a:t>
            </a:r>
            <a:r>
              <a:rPr lang="en-CA" sz="2000" dirty="0" smtClean="0"/>
              <a:t>. “Jesting with Death: Hamlet in the Graveyard.” Vol.24. Issue 6 (2010): p1003-1018, 16p. </a:t>
            </a:r>
            <a:r>
              <a:rPr lang="en-CA" sz="2000" i="1" dirty="0" smtClean="0"/>
              <a:t>Advanced Placement Source. </a:t>
            </a:r>
            <a:r>
              <a:rPr lang="en-CA" sz="2000" dirty="0" smtClean="0"/>
              <a:t>Web. 14 Jul. 2013. </a:t>
            </a:r>
          </a:p>
          <a:p>
            <a:pPr>
              <a:buNone/>
            </a:pPr>
            <a:r>
              <a:rPr lang="en-CA" sz="2000" dirty="0" smtClean="0"/>
              <a:t>	</a:t>
            </a:r>
            <a:r>
              <a:rPr lang="en-CA" sz="2000" dirty="0" smtClean="0">
                <a:hlinkClick r:id="rId2" action="ppaction://hlinkfile"/>
              </a:rPr>
              <a:t>literary criticism.pdf</a:t>
            </a:r>
            <a:endParaRPr lang="en-CA" sz="2000" dirty="0" smtClean="0"/>
          </a:p>
          <a:p>
            <a:pPr>
              <a:buNone/>
            </a:pPr>
            <a:endParaRPr lang="en-CA" sz="2000" dirty="0" smtClean="0"/>
          </a:p>
        </p:txBody>
      </p:sp>
      <p:sp>
        <p:nvSpPr>
          <p:cNvPr id="3" name="Title 2"/>
          <p:cNvSpPr>
            <a:spLocks noGrp="1"/>
          </p:cNvSpPr>
          <p:nvPr>
            <p:ph type="title"/>
          </p:nvPr>
        </p:nvSpPr>
        <p:spPr/>
        <p:txBody>
          <a:bodyPr/>
          <a:lstStyle/>
          <a:p>
            <a:r>
              <a:rPr lang="en-CA" dirty="0" smtClean="0"/>
              <a:t>Literary Criticism</a:t>
            </a:r>
            <a:endParaRPr lang="en-CA" dirty="0"/>
          </a:p>
        </p:txBody>
      </p:sp>
      <p:pic>
        <p:nvPicPr>
          <p:cNvPr id="1026" name="Picture 2" descr="http://sitemaker.umich.edu/atc042706/files/shakespeare-hamlet.gif">
            <a:hlinkClick r:id="rId3"/>
          </p:cNvPr>
          <p:cNvPicPr>
            <a:picLocks noChangeAspect="1" noChangeArrowheads="1"/>
          </p:cNvPicPr>
          <p:nvPr/>
        </p:nvPicPr>
        <p:blipFill>
          <a:blip r:embed="rId4" cstate="print"/>
          <a:srcRect/>
          <a:stretch>
            <a:fillRect/>
          </a:stretch>
        </p:blipFill>
        <p:spPr bwMode="auto">
          <a:xfrm>
            <a:off x="4427984" y="3284984"/>
            <a:ext cx="3384376" cy="31861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548680"/>
            <a:ext cx="8964488" cy="5256584"/>
          </a:xfrm>
        </p:spPr>
        <p:txBody>
          <a:bodyPr>
            <a:noAutofit/>
          </a:bodyPr>
          <a:lstStyle/>
          <a:p>
            <a:pPr>
              <a:buNone/>
            </a:pPr>
            <a:r>
              <a:rPr lang="en-CA" sz="2000" dirty="0" smtClean="0"/>
              <a:t>	</a:t>
            </a:r>
            <a:r>
              <a:rPr lang="en-CA" sz="1900" dirty="0" smtClean="0"/>
              <a:t>In the article, “Jesting with death: Hamlet in the graveyard” by </a:t>
            </a:r>
            <a:r>
              <a:rPr lang="en-CA" sz="1900" dirty="0" err="1" smtClean="0"/>
              <a:t>Indira</a:t>
            </a:r>
            <a:r>
              <a:rPr lang="en-CA" sz="1900" dirty="0" smtClean="0"/>
              <a:t> </a:t>
            </a:r>
            <a:r>
              <a:rPr lang="en-CA" sz="1900" dirty="0" err="1" smtClean="0"/>
              <a:t>Ghose</a:t>
            </a:r>
            <a:r>
              <a:rPr lang="en-CA" sz="1900" dirty="0" smtClean="0"/>
              <a:t>, portrays Hamlet’s life to be filled with many identities however in reality, at the end of the play realizes he has no true identity as a person. This journal focuses on a bigger picture of the theme appearance versus reality. The subject matter talks about how Hamlet is not able to find his true identity throughout the play which relates to one of the most famous quotes, “To be or not to be.” Hamlet has troubles finding out what his true identity is. The appearances that Hamlet portrays in the play are a student, courtier, lover, prince, devoted son, friend, madman, theatre-lover, and passionate avenger. However, the most brilliant role he adopts is a court jester. He pretends to be mad and insane as a self protective device. He mocks Polonius, Rosencrantz, Guildenstern, and Ophelia to protect himself. For example when Hamlet tells Rosencrantz to play the recorder even when he doesn’t know how to play, Hamlet mocks him to stand up for himself because he knows his friends are spying on him behind his back. The examples of deception and appearance </a:t>
            </a:r>
            <a:r>
              <a:rPr lang="en-CA" sz="1900" dirty="0" err="1" smtClean="0"/>
              <a:t>vs</a:t>
            </a:r>
            <a:r>
              <a:rPr lang="en-CA" sz="1900" dirty="0" smtClean="0"/>
              <a:t> reality in the play, lead Hamlet to become many identities. During the graveyard scene in act 5, when Hamlet is jesting with death, he begins to suspect that he will never discover his true self, and that seems to bring out the reality of his life. </a:t>
            </a:r>
            <a:r>
              <a:rPr lang="en-CA" sz="1900" dirty="0" err="1" smtClean="0"/>
              <a:t>Ghose</a:t>
            </a:r>
            <a:r>
              <a:rPr lang="en-CA" sz="1900" dirty="0" smtClean="0"/>
              <a:t>, states “His humour seems to circle obsessively around the fear of the negation of identity in death”. In conclusion, this journal portrays that nothing is what it seems in the world of Hamlet, and thus, the comparison between appearances vs. reality comes in.</a:t>
            </a:r>
          </a:p>
        </p:txBody>
      </p:sp>
      <p:sp>
        <p:nvSpPr>
          <p:cNvPr id="3" name="Title 2"/>
          <p:cNvSpPr>
            <a:spLocks noGrp="1"/>
          </p:cNvSpPr>
          <p:nvPr>
            <p:ph type="title"/>
          </p:nvPr>
        </p:nvSpPr>
        <p:spPr>
          <a:xfrm>
            <a:off x="467544" y="0"/>
            <a:ext cx="8301608" cy="609600"/>
          </a:xfrm>
        </p:spPr>
        <p:txBody>
          <a:bodyPr>
            <a:normAutofit/>
          </a:bodyPr>
          <a:lstStyle/>
          <a:p>
            <a:r>
              <a:rPr lang="en-CA" sz="3200" dirty="0" smtClean="0"/>
              <a:t>Summary</a:t>
            </a:r>
            <a:endParaRPr lang="en-CA"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07288" cy="5649416"/>
          </a:xfrm>
        </p:spPr>
        <p:txBody>
          <a:bodyPr>
            <a:normAutofit fontScale="47500" lnSpcReduction="20000"/>
          </a:bodyPr>
          <a:lstStyle/>
          <a:p>
            <a:pPr>
              <a:lnSpc>
                <a:spcPct val="120000"/>
              </a:lnSpc>
              <a:buNone/>
            </a:pPr>
            <a:r>
              <a:rPr lang="en-CA" sz="3200" dirty="0" smtClean="0"/>
              <a:t>	</a:t>
            </a:r>
            <a:r>
              <a:rPr lang="en-CA" sz="4200" dirty="0" smtClean="0"/>
              <a:t>We found this journal effective because it showed proof of our theme of appearance versus reality in a unique way. While reading the journal, the author got us to perceive the theme Appearance versus reality in a different way because it focuses more on character analysis than a specific example in the play. The information that the author portrays is somewhat new to us since she emphasizes greater into the graveyard scene which shows deeper importance to Hamlet’s life. Hamlet appears to be many different identities throughout the play but he never discovers his true self. This article has been of value to us because it gives us a new perspective about the graveyard scene and is more opinionated rather than predictable which gives it a sense of stability. It was definitely written in accessible English and the diction was pretty simple to comprehend. The tone was also quite professional, and therefore, certainly “academic.” In conclusion, this article was overall effective to our theme and it got us to perceive Hamlet’s character in a different way.</a:t>
            </a:r>
          </a:p>
          <a:p>
            <a:pPr>
              <a:buNone/>
            </a:pPr>
            <a:r>
              <a:rPr lang="en-CA" sz="4200" dirty="0" smtClean="0"/>
              <a:t> </a:t>
            </a:r>
            <a:endParaRPr lang="en-CA" sz="4200" dirty="0"/>
          </a:p>
        </p:txBody>
      </p:sp>
      <p:sp>
        <p:nvSpPr>
          <p:cNvPr id="3" name="Title 2"/>
          <p:cNvSpPr>
            <a:spLocks noGrp="1"/>
          </p:cNvSpPr>
          <p:nvPr>
            <p:ph type="title"/>
          </p:nvPr>
        </p:nvSpPr>
        <p:spPr/>
        <p:txBody>
          <a:bodyPr/>
          <a:lstStyle/>
          <a:p>
            <a:r>
              <a:rPr lang="en-CA" dirty="0" smtClean="0"/>
              <a:t>Effectiveness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5400600"/>
          </a:xfrm>
        </p:spPr>
        <p:txBody>
          <a:bodyPr>
            <a:normAutofit/>
          </a:bodyPr>
          <a:lstStyle/>
          <a:p>
            <a:r>
              <a:rPr lang="en-CA" sz="1800" dirty="0" smtClean="0">
                <a:hlinkClick r:id="rId2"/>
              </a:rPr>
              <a:t>http://bloggingshakespeare.com/what-to-do-about-hamlet</a:t>
            </a:r>
            <a:endParaRPr lang="en-CA" sz="1800" dirty="0" smtClean="0"/>
          </a:p>
          <a:p>
            <a:r>
              <a:rPr lang="en-CA" sz="1800" dirty="0" smtClean="0">
                <a:hlinkClick r:id="rId3"/>
              </a:rPr>
              <a:t>http://www.canadianshakespeares.ca/essays/reeves.cfm</a:t>
            </a:r>
            <a:endParaRPr lang="en-CA" sz="1800" dirty="0" smtClean="0"/>
          </a:p>
          <a:p>
            <a:r>
              <a:rPr lang="en-CA" sz="1800" dirty="0" smtClean="0">
                <a:hlinkClick r:id="rId4"/>
              </a:rPr>
              <a:t>http://www.fanpop.com/clubs/hamlet/images/2684991/title/hamlet-claudius-gertude-photo</a:t>
            </a:r>
            <a:endParaRPr lang="en-CA" sz="1800" dirty="0" smtClean="0"/>
          </a:p>
          <a:p>
            <a:r>
              <a:rPr lang="en-CA" sz="1800" dirty="0" smtClean="0">
                <a:hlinkClick r:id="rId5"/>
              </a:rPr>
              <a:t>http://www.murphsplace.com/olivier/hamlet2.html</a:t>
            </a:r>
            <a:endParaRPr lang="en-CA" sz="1800" dirty="0" smtClean="0"/>
          </a:p>
          <a:p>
            <a:r>
              <a:rPr lang="en-CA" sz="1800" dirty="0" smtClean="0">
                <a:hlinkClick r:id="rId6"/>
              </a:rPr>
              <a:t>http://torrentbutler.eu/18971-rosencrantz-guildenstern-are-dead</a:t>
            </a:r>
            <a:endParaRPr lang="en-CA" sz="1800" dirty="0" smtClean="0"/>
          </a:p>
          <a:p>
            <a:r>
              <a:rPr lang="en-CA" sz="1800" dirty="0" smtClean="0">
                <a:hlinkClick r:id="rId7"/>
              </a:rPr>
              <a:t>http://melissavizcarra.blogspot.ca/2013/05/more-thoughts-on-hamlet.html</a:t>
            </a:r>
            <a:endParaRPr lang="en-CA" sz="1800" dirty="0" smtClean="0"/>
          </a:p>
          <a:p>
            <a:r>
              <a:rPr lang="en-CA" sz="1800" dirty="0" smtClean="0">
                <a:hlinkClick r:id="rId8"/>
              </a:rPr>
              <a:t>http://itslaertes.wordpress.com/2013/05/19/no-news/</a:t>
            </a:r>
            <a:endParaRPr lang="en-CA" sz="1800" dirty="0" smtClean="0"/>
          </a:p>
          <a:p>
            <a:r>
              <a:rPr lang="en-CA" sz="1800" dirty="0" smtClean="0">
                <a:hlinkClick r:id="rId9"/>
              </a:rPr>
              <a:t>http://sitemaker.umich.edu/ajh.hamlet/home</a:t>
            </a:r>
            <a:endParaRPr lang="en-CA" sz="1800" dirty="0" smtClean="0"/>
          </a:p>
          <a:p>
            <a:r>
              <a:rPr lang="en-CA" sz="1800" dirty="0" smtClean="0">
                <a:hlinkClick r:id="rId10"/>
              </a:rPr>
              <a:t>http://www.123rf.com/photo_5640099_william-shakespeare-s-hamlet-original-middle-english-text-from-the-first-folio-of-1623--selective-fo.html</a:t>
            </a:r>
            <a:endParaRPr lang="en-CA" sz="1800" dirty="0" smtClean="0"/>
          </a:p>
          <a:p>
            <a:r>
              <a:rPr lang="en-CA" sz="1800" dirty="0" smtClean="0">
                <a:hlinkClick r:id="rId11"/>
              </a:rPr>
              <a:t>http://www.experienceproject.com/stories/Wrote-This-In-School/1545888</a:t>
            </a:r>
            <a:endParaRPr lang="en-CA" sz="1800" dirty="0" smtClean="0"/>
          </a:p>
          <a:p>
            <a:r>
              <a:rPr lang="en-CA" sz="1800" dirty="0" smtClean="0">
                <a:hlinkClick r:id="rId12"/>
              </a:rPr>
              <a:t>http://www.theprojectsco.co.uk/pre-employment-screening/</a:t>
            </a:r>
            <a:endParaRPr lang="en-CA" sz="1800" dirty="0" smtClean="0"/>
          </a:p>
          <a:p>
            <a:r>
              <a:rPr lang="en-CA" sz="1800" dirty="0" smtClean="0">
                <a:hlinkClick r:id="rId13"/>
              </a:rPr>
              <a:t>http://hyperion2satyr.blogspot.ca/2010/10/iii-ophelia-affrighted-zeffirelli-90.html</a:t>
            </a:r>
            <a:endParaRPr lang="en-CA" sz="1800" dirty="0" smtClean="0"/>
          </a:p>
          <a:p>
            <a:endParaRPr lang="en-CA" sz="1800" dirty="0" smtClean="0"/>
          </a:p>
          <a:p>
            <a:endParaRPr lang="en-CA" sz="1800" dirty="0" smtClean="0"/>
          </a:p>
          <a:p>
            <a:endParaRPr lang="en-CA" sz="1800" dirty="0" smtClean="0"/>
          </a:p>
          <a:p>
            <a:endParaRPr lang="en-CA" sz="1800" dirty="0" smtClean="0"/>
          </a:p>
          <a:p>
            <a:endParaRPr lang="en-CA" sz="1800" dirty="0" smtClean="0"/>
          </a:p>
          <a:p>
            <a:endParaRPr lang="en-CA" sz="2000" dirty="0" smtClean="0"/>
          </a:p>
          <a:p>
            <a:endParaRPr lang="en-CA" sz="2000" dirty="0" smtClean="0"/>
          </a:p>
          <a:p>
            <a:endParaRPr lang="en-CA" sz="2000"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3" name="Title 2"/>
          <p:cNvSpPr>
            <a:spLocks noGrp="1"/>
          </p:cNvSpPr>
          <p:nvPr>
            <p:ph type="title"/>
          </p:nvPr>
        </p:nvSpPr>
        <p:spPr>
          <a:xfrm>
            <a:off x="467544" y="0"/>
            <a:ext cx="8229600" cy="1219200"/>
          </a:xfrm>
        </p:spPr>
        <p:txBody>
          <a:bodyPr/>
          <a:lstStyle/>
          <a:p>
            <a:r>
              <a:rPr lang="en-CA" dirty="0" smtClean="0"/>
              <a:t>References</a:t>
            </a:r>
            <a:endParaRPr lang="en-CA" dirty="0"/>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b="1" dirty="0" smtClean="0"/>
              <a:t>	Certain characters portray themselves to be sincere and truthful however, they are hidden behind masks of falseness that in the end reveal their lies or negative actions</a:t>
            </a:r>
          </a:p>
          <a:p>
            <a:pPr>
              <a:buNone/>
            </a:pPr>
            <a:endParaRPr lang="en-CA" dirty="0"/>
          </a:p>
        </p:txBody>
      </p:sp>
      <p:sp>
        <p:nvSpPr>
          <p:cNvPr id="3" name="Title 2"/>
          <p:cNvSpPr>
            <a:spLocks noGrp="1"/>
          </p:cNvSpPr>
          <p:nvPr>
            <p:ph type="title"/>
          </p:nvPr>
        </p:nvSpPr>
        <p:spPr/>
        <p:txBody>
          <a:bodyPr/>
          <a:lstStyle/>
          <a:p>
            <a:r>
              <a:rPr lang="en-CA" dirty="0" smtClean="0">
                <a:solidFill>
                  <a:schemeClr val="tx1"/>
                </a:solidFill>
              </a:rPr>
              <a:t>Introduction</a:t>
            </a:r>
            <a:endParaRPr lang="en-CA" dirty="0">
              <a:solidFill>
                <a:schemeClr val="tx1"/>
              </a:solidFill>
            </a:endParaRPr>
          </a:p>
        </p:txBody>
      </p:sp>
      <p:pic>
        <p:nvPicPr>
          <p:cNvPr id="19458" name="Picture 2" descr="http://content-img.experienceproject.com/1304691003T49oji.jpg">
            <a:hlinkClick r:id="rId2"/>
          </p:cNvPr>
          <p:cNvPicPr>
            <a:picLocks noChangeAspect="1" noChangeArrowheads="1"/>
          </p:cNvPicPr>
          <p:nvPr/>
        </p:nvPicPr>
        <p:blipFill>
          <a:blip r:embed="rId3" cstate="print"/>
          <a:srcRect/>
          <a:stretch>
            <a:fillRect/>
          </a:stretch>
        </p:blipFill>
        <p:spPr bwMode="auto">
          <a:xfrm>
            <a:off x="2555776" y="3356991"/>
            <a:ext cx="4032448" cy="3024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4690864" cy="2736304"/>
          </a:xfrm>
        </p:spPr>
        <p:txBody>
          <a:bodyPr>
            <a:normAutofit fontScale="85000" lnSpcReduction="10000"/>
          </a:bodyPr>
          <a:lstStyle/>
          <a:p>
            <a:r>
              <a:rPr lang="en-CA" dirty="0" smtClean="0"/>
              <a:t>Shows himself as a mad person due to his father’s death, mother’s remarriage to his uncle, and rejection of Ophelia’s love</a:t>
            </a:r>
          </a:p>
          <a:p>
            <a:r>
              <a:rPr lang="en-CA" dirty="0" smtClean="0"/>
              <a:t>Reveals himself to be untruthful about his love towards Ophelia</a:t>
            </a:r>
          </a:p>
          <a:p>
            <a:r>
              <a:rPr lang="en-CA" dirty="0" smtClean="0"/>
              <a:t>Consequence is that he lost the one he truly loves</a:t>
            </a:r>
            <a:endParaRPr lang="en-CA" sz="2100" dirty="0"/>
          </a:p>
        </p:txBody>
      </p:sp>
      <p:sp>
        <p:nvSpPr>
          <p:cNvPr id="3" name="Title 2"/>
          <p:cNvSpPr>
            <a:spLocks noGrp="1"/>
          </p:cNvSpPr>
          <p:nvPr>
            <p:ph type="title"/>
          </p:nvPr>
        </p:nvSpPr>
        <p:spPr/>
        <p:txBody>
          <a:bodyPr/>
          <a:lstStyle/>
          <a:p>
            <a:r>
              <a:rPr lang="en-CA" dirty="0" smtClean="0"/>
              <a:t>Hamlet</a:t>
            </a:r>
            <a:endParaRPr lang="en-CA" dirty="0"/>
          </a:p>
        </p:txBody>
      </p:sp>
      <p:pic>
        <p:nvPicPr>
          <p:cNvPr id="18434" name="Picture 2" descr="http://www.canadianshakespeares.ca/essays/images/Hamlet2.jpg">
            <a:hlinkClick r:id="rId2"/>
          </p:cNvPr>
          <p:cNvPicPr>
            <a:picLocks noChangeAspect="1" noChangeArrowheads="1"/>
          </p:cNvPicPr>
          <p:nvPr/>
        </p:nvPicPr>
        <p:blipFill>
          <a:blip r:embed="rId3" cstate="print"/>
          <a:srcRect/>
          <a:stretch>
            <a:fillRect/>
          </a:stretch>
        </p:blipFill>
        <p:spPr bwMode="auto">
          <a:xfrm>
            <a:off x="1043608" y="4005064"/>
            <a:ext cx="3516374" cy="2495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860032" y="3645024"/>
            <a:ext cx="3851920" cy="2585323"/>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buNone/>
            </a:pPr>
            <a:r>
              <a:rPr lang="en-CA" b="1" dirty="0" smtClean="0"/>
              <a:t>“You should have not believed me: for virtue cannot so inoculate our old stock but we shall relish of it: I loved you not.”(</a:t>
            </a:r>
            <a:r>
              <a:rPr lang="en-CA" b="1" dirty="0" err="1" smtClean="0"/>
              <a:t>III.i</a:t>
            </a:r>
            <a:r>
              <a:rPr lang="en-CA" b="1" dirty="0" smtClean="0"/>
              <a:t>. 117-119)</a:t>
            </a:r>
          </a:p>
          <a:p>
            <a:pPr>
              <a:buNone/>
            </a:pPr>
            <a:endParaRPr lang="en-CA" dirty="0" smtClean="0"/>
          </a:p>
          <a:p>
            <a:pPr>
              <a:buNone/>
            </a:pPr>
            <a:r>
              <a:rPr lang="en-CA" b="1" dirty="0" smtClean="0"/>
              <a:t>“I loved Ophelia; forty thousand brothers could not, with all their quantity of love, make up my sum.” (V.i.263-265)</a:t>
            </a:r>
            <a:endParaRPr lang="en-CA"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91264" cy="1800200"/>
          </a:xfrm>
        </p:spPr>
        <p:txBody>
          <a:bodyPr>
            <a:normAutofit fontScale="92500" lnSpcReduction="20000"/>
          </a:bodyPr>
          <a:lstStyle/>
          <a:p>
            <a:r>
              <a:rPr lang="en-CA" dirty="0" smtClean="0"/>
              <a:t>Spies on Hamlet’s conversations to try to discover the cause of his madness and to keep him away from Ophelia</a:t>
            </a:r>
          </a:p>
          <a:p>
            <a:r>
              <a:rPr lang="en-CA" dirty="0" smtClean="0"/>
              <a:t>Appears to be a loyal chamberlain to the kingdom, but he is actually a person with many evil intentions and is quite deceptive towards Hamlet</a:t>
            </a:r>
            <a:endParaRPr lang="en-CA" dirty="0"/>
          </a:p>
        </p:txBody>
      </p:sp>
      <p:sp>
        <p:nvSpPr>
          <p:cNvPr id="3" name="Title 2"/>
          <p:cNvSpPr>
            <a:spLocks noGrp="1"/>
          </p:cNvSpPr>
          <p:nvPr>
            <p:ph type="title"/>
          </p:nvPr>
        </p:nvSpPr>
        <p:spPr/>
        <p:txBody>
          <a:bodyPr/>
          <a:lstStyle/>
          <a:p>
            <a:r>
              <a:rPr lang="en-CA" dirty="0" smtClean="0"/>
              <a:t>Polonius</a:t>
            </a:r>
            <a:endParaRPr lang="en-CA" dirty="0"/>
          </a:p>
        </p:txBody>
      </p:sp>
      <p:pic>
        <p:nvPicPr>
          <p:cNvPr id="17410" name="Picture 2" descr="http://2.bp.blogspot.com/_6xoH967aC00/TMwWdaaOkxI/AAAAAAAAa_w/THp5xdvYEMQ/s400/hamlet90-2-1b-2.jpg">
            <a:hlinkClick r:id="rId2"/>
          </p:cNvPr>
          <p:cNvPicPr>
            <a:picLocks noChangeAspect="1" noChangeArrowheads="1"/>
          </p:cNvPicPr>
          <p:nvPr/>
        </p:nvPicPr>
        <p:blipFill>
          <a:blip r:embed="rId3" cstate="print"/>
          <a:srcRect/>
          <a:stretch>
            <a:fillRect/>
          </a:stretch>
        </p:blipFill>
        <p:spPr bwMode="auto">
          <a:xfrm>
            <a:off x="2627784" y="4365104"/>
            <a:ext cx="38100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259632" y="3140968"/>
            <a:ext cx="6120680" cy="101566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buNone/>
            </a:pPr>
            <a:r>
              <a:rPr lang="en-CA" dirty="0" smtClean="0"/>
              <a:t>	</a:t>
            </a:r>
            <a:r>
              <a:rPr lang="en-CA" sz="2000" dirty="0" smtClean="0">
                <a:solidFill>
                  <a:schemeClr val="tx1"/>
                </a:solidFill>
              </a:rPr>
              <a:t>“My lord, he’s going to hid mother’s closet: behind the arras I’ll convey myself, to hear the process”(III.iii.28-30)</a:t>
            </a: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19256" cy="1328936"/>
          </a:xfrm>
        </p:spPr>
        <p:txBody>
          <a:bodyPr>
            <a:normAutofit fontScale="70000" lnSpcReduction="20000"/>
          </a:bodyPr>
          <a:lstStyle/>
          <a:p>
            <a:r>
              <a:rPr lang="en-CA" sz="3200" dirty="0" smtClean="0"/>
              <a:t>Sends Reynaldo to France to spy on his son, Laertes to ensure that he is not doing anything wrong or unethical</a:t>
            </a:r>
          </a:p>
          <a:p>
            <a:r>
              <a:rPr lang="en-CA" sz="3200" dirty="0" smtClean="0"/>
              <a:t>This example of spying is a form of deception</a:t>
            </a:r>
          </a:p>
          <a:p>
            <a:r>
              <a:rPr lang="en-CA" sz="3200" dirty="0" smtClean="0"/>
              <a:t>In reality Polonius is an untrustworthy and evil man</a:t>
            </a:r>
          </a:p>
          <a:p>
            <a:pPr>
              <a:buNone/>
            </a:pPr>
            <a:endParaRPr lang="en-CA" sz="2900" dirty="0" smtClean="0"/>
          </a:p>
          <a:p>
            <a:pPr>
              <a:buNone/>
            </a:pPr>
            <a:endParaRPr lang="en-CA" sz="2000" dirty="0" smtClean="0"/>
          </a:p>
          <a:p>
            <a:pPr>
              <a:buNone/>
            </a:pPr>
            <a:endParaRPr lang="en-CA" sz="2000" dirty="0"/>
          </a:p>
        </p:txBody>
      </p:sp>
      <p:sp>
        <p:nvSpPr>
          <p:cNvPr id="3" name="Title 2"/>
          <p:cNvSpPr>
            <a:spLocks noGrp="1"/>
          </p:cNvSpPr>
          <p:nvPr>
            <p:ph type="title"/>
          </p:nvPr>
        </p:nvSpPr>
        <p:spPr/>
        <p:txBody>
          <a:bodyPr/>
          <a:lstStyle/>
          <a:p>
            <a:r>
              <a:rPr lang="en-CA" dirty="0" smtClean="0"/>
              <a:t>Polonius</a:t>
            </a:r>
            <a:endParaRPr lang="en-CA" dirty="0"/>
          </a:p>
        </p:txBody>
      </p:sp>
      <p:pic>
        <p:nvPicPr>
          <p:cNvPr id="16386" name="Picture 2" descr="http://cjo-cdn.com/sites/default/files/imagecache/superphoto/11103165.jpg">
            <a:hlinkClick r:id="rId2"/>
          </p:cNvPr>
          <p:cNvPicPr>
            <a:picLocks noChangeAspect="1" noChangeArrowheads="1"/>
          </p:cNvPicPr>
          <p:nvPr/>
        </p:nvPicPr>
        <p:blipFill>
          <a:blip r:embed="rId3" cstate="print"/>
          <a:srcRect/>
          <a:stretch>
            <a:fillRect/>
          </a:stretch>
        </p:blipFill>
        <p:spPr bwMode="auto">
          <a:xfrm>
            <a:off x="3203848" y="4293096"/>
            <a:ext cx="3456384" cy="2240889"/>
          </a:xfrm>
          <a:prstGeom prst="rect">
            <a:avLst/>
          </a:prstGeom>
          <a:noFill/>
        </p:spPr>
      </p:pic>
      <p:sp>
        <p:nvSpPr>
          <p:cNvPr id="5" name="Rectangle 4"/>
          <p:cNvSpPr/>
          <p:nvPr/>
        </p:nvSpPr>
        <p:spPr>
          <a:xfrm>
            <a:off x="1115616" y="2924944"/>
            <a:ext cx="6984776" cy="126188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sz="1900" dirty="0" smtClean="0"/>
              <a:t>“Before you visit him, to make inquiry of his behaviour.” (II.i.4-5)</a:t>
            </a:r>
          </a:p>
          <a:p>
            <a:pPr>
              <a:buNone/>
            </a:pPr>
            <a:endParaRPr lang="en-CA" sz="1900" dirty="0" smtClean="0"/>
          </a:p>
          <a:p>
            <a:pPr>
              <a:buNone/>
            </a:pPr>
            <a:r>
              <a:rPr lang="en-CA" sz="1900" dirty="0" smtClean="0"/>
              <a:t>“Ay, or drinking, fencing, swearing, quarrelling, drabbing: you may go so far.” (II.i.25-26)</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616968"/>
          </a:xfrm>
        </p:spPr>
        <p:txBody>
          <a:bodyPr>
            <a:normAutofit fontScale="92500" lnSpcReduction="10000"/>
          </a:bodyPr>
          <a:lstStyle/>
          <a:p>
            <a:r>
              <a:rPr lang="en-CA" dirty="0" smtClean="0"/>
              <a:t>Strictly warns Ophelia of Hamlet’s love for her, and tells her to stay away from him</a:t>
            </a:r>
          </a:p>
          <a:p>
            <a:r>
              <a:rPr lang="en-CA" dirty="0" smtClean="0"/>
              <a:t>Makes an assumption about Hamlet’s love for Ophelia </a:t>
            </a:r>
          </a:p>
          <a:p>
            <a:r>
              <a:rPr lang="en-CA" dirty="0" smtClean="0"/>
              <a:t>Shows deception towards Hamlet</a:t>
            </a:r>
            <a:r>
              <a:rPr lang="en-CA" sz="2200" dirty="0" smtClean="0"/>
              <a:t>	</a:t>
            </a:r>
            <a:endParaRPr lang="en-CA" dirty="0" smtClean="0"/>
          </a:p>
        </p:txBody>
      </p:sp>
      <p:sp>
        <p:nvSpPr>
          <p:cNvPr id="3" name="Title 2"/>
          <p:cNvSpPr>
            <a:spLocks noGrp="1"/>
          </p:cNvSpPr>
          <p:nvPr>
            <p:ph type="title"/>
          </p:nvPr>
        </p:nvSpPr>
        <p:spPr/>
        <p:txBody>
          <a:bodyPr/>
          <a:lstStyle/>
          <a:p>
            <a:r>
              <a:rPr lang="en-CA" dirty="0" smtClean="0"/>
              <a:t>Laertes</a:t>
            </a:r>
            <a:endParaRPr lang="en-CA" dirty="0"/>
          </a:p>
        </p:txBody>
      </p:sp>
      <p:pic>
        <p:nvPicPr>
          <p:cNvPr id="15362" name="Picture 2" descr="http://seattletimes.com/ABPub/2008/01/28/2004150010.jpg">
            <a:hlinkClick r:id="rId3"/>
          </p:cNvPr>
          <p:cNvPicPr>
            <a:picLocks noChangeAspect="1" noChangeArrowheads="1"/>
          </p:cNvPicPr>
          <p:nvPr/>
        </p:nvPicPr>
        <p:blipFill>
          <a:blip r:embed="rId4" cstate="print"/>
          <a:srcRect/>
          <a:stretch>
            <a:fillRect/>
          </a:stretch>
        </p:blipFill>
        <p:spPr bwMode="auto">
          <a:xfrm>
            <a:off x="5148064" y="3356992"/>
            <a:ext cx="3312368" cy="2193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55576" y="3429000"/>
            <a:ext cx="3888432" cy="295232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dirty="0" smtClean="0"/>
              <a:t>“He may not, as most unvalued persons do, carve for himself, for on his choice depends the safety and the health of the whole state; and therefore must his choice be circumscribed under the voice and yielding of that body where he is the head. Then if he says he loves you, it fits your wisdom so far to believe it” (I.iii.19-25)</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435280" cy="1944216"/>
          </a:xfrm>
        </p:spPr>
        <p:txBody>
          <a:bodyPr>
            <a:normAutofit fontScale="92500" lnSpcReduction="10000"/>
          </a:bodyPr>
          <a:lstStyle/>
          <a:p>
            <a:r>
              <a:rPr lang="en-CA" dirty="0" smtClean="0"/>
              <a:t>Plans with Claudius , Hamlets murder by putting poison on the tip of the sword and battling him in a swordfight</a:t>
            </a:r>
          </a:p>
          <a:p>
            <a:r>
              <a:rPr lang="en-CA" dirty="0" smtClean="0"/>
              <a:t>He wants to get revenge on Hamlet due to his fathers death</a:t>
            </a:r>
          </a:p>
          <a:p>
            <a:r>
              <a:rPr lang="en-CA" dirty="0" smtClean="0"/>
              <a:t>Appears to be genuine but in reality he is evil since he ends up killing Hamlet with the poison sword</a:t>
            </a:r>
            <a:endParaRPr lang="en-CA" sz="2000" dirty="0"/>
          </a:p>
        </p:txBody>
      </p:sp>
      <p:sp>
        <p:nvSpPr>
          <p:cNvPr id="3" name="Title 2"/>
          <p:cNvSpPr>
            <a:spLocks noGrp="1"/>
          </p:cNvSpPr>
          <p:nvPr>
            <p:ph type="title"/>
          </p:nvPr>
        </p:nvSpPr>
        <p:spPr>
          <a:xfrm>
            <a:off x="467544" y="0"/>
            <a:ext cx="8229600" cy="1219200"/>
          </a:xfrm>
        </p:spPr>
        <p:txBody>
          <a:bodyPr/>
          <a:lstStyle/>
          <a:p>
            <a:r>
              <a:rPr lang="en-CA" dirty="0" smtClean="0"/>
              <a:t>Laertes</a:t>
            </a:r>
            <a:endParaRPr lang="en-CA" dirty="0"/>
          </a:p>
        </p:txBody>
      </p:sp>
      <p:pic>
        <p:nvPicPr>
          <p:cNvPr id="13314" name="Picture 2" descr="https://encrypted-tbn0.gstatic.com/images?q=tbn:ANd9GcSeEGxqWnZybe3lftHwigUSUTOSB5I-XlMs5aRTAEio84Sx26EPNg">
            <a:hlinkClick r:id="rId3"/>
          </p:cNvPr>
          <p:cNvPicPr>
            <a:picLocks noChangeAspect="1" noChangeArrowheads="1"/>
          </p:cNvPicPr>
          <p:nvPr/>
        </p:nvPicPr>
        <p:blipFill>
          <a:blip r:embed="rId4" cstate="print"/>
          <a:srcRect/>
          <a:stretch>
            <a:fillRect/>
          </a:stretch>
        </p:blipFill>
        <p:spPr bwMode="auto">
          <a:xfrm>
            <a:off x="4716016" y="3501008"/>
            <a:ext cx="3672408" cy="2457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67544" y="3356992"/>
            <a:ext cx="4104456" cy="30162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sz="1900" dirty="0" smtClean="0"/>
              <a:t>“That is Laertes, a very noble youth: mark.”(V.i.218)</a:t>
            </a:r>
          </a:p>
          <a:p>
            <a:pPr>
              <a:buNone/>
            </a:pPr>
            <a:endParaRPr lang="en-CA" sz="1900" dirty="0" smtClean="0"/>
          </a:p>
          <a:p>
            <a:pPr>
              <a:buNone/>
            </a:pPr>
            <a:r>
              <a:rPr lang="en-CA" sz="1900" dirty="0" smtClean="0"/>
              <a:t>“The treacherous instrument is in thy hand, </a:t>
            </a:r>
            <a:r>
              <a:rPr lang="en-CA" sz="1900" dirty="0" err="1" smtClean="0"/>
              <a:t>unbated</a:t>
            </a:r>
            <a:r>
              <a:rPr lang="en-CA" sz="1900" dirty="0" smtClean="0"/>
              <a:t> and </a:t>
            </a:r>
            <a:r>
              <a:rPr lang="en-CA" sz="1900" dirty="0" err="1" smtClean="0"/>
              <a:t>envenom’d</a:t>
            </a:r>
            <a:r>
              <a:rPr lang="en-CA" sz="1900" dirty="0" smtClean="0"/>
              <a:t>: the foul practice hath </a:t>
            </a:r>
            <a:r>
              <a:rPr lang="en-CA" sz="1900" dirty="0" err="1" smtClean="0"/>
              <a:t>turn’d</a:t>
            </a:r>
            <a:r>
              <a:rPr lang="en-CA" sz="1900" dirty="0" smtClean="0"/>
              <a:t> itself on </a:t>
            </a:r>
            <a:r>
              <a:rPr lang="en-CA" sz="1900" dirty="0" err="1" smtClean="0"/>
              <a:t>me,lo</a:t>
            </a:r>
            <a:r>
              <a:rPr lang="en-CA" sz="1900" dirty="0" smtClean="0"/>
              <a:t>, here I lie, never to rise </a:t>
            </a:r>
            <a:r>
              <a:rPr lang="en-CA" sz="1900" dirty="0" err="1" smtClean="0"/>
              <a:t>again:thy</a:t>
            </a:r>
            <a:r>
              <a:rPr lang="en-CA" sz="1900" dirty="0" smtClean="0"/>
              <a:t> mother’s </a:t>
            </a:r>
            <a:r>
              <a:rPr lang="en-CA" sz="1900" dirty="0" err="1" smtClean="0"/>
              <a:t>poision’d</a:t>
            </a:r>
            <a:r>
              <a:rPr lang="en-CA" sz="1900" dirty="0" smtClean="0"/>
              <a:t>: I can no more: the king’s to blame.”(V.ii.309-313)</a:t>
            </a:r>
            <a:endParaRPr lang="en-CA" sz="19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7931224" cy="2016224"/>
          </a:xfrm>
        </p:spPr>
        <p:txBody>
          <a:bodyPr>
            <a:normAutofit fontScale="92500" lnSpcReduction="20000"/>
          </a:bodyPr>
          <a:lstStyle/>
          <a:p>
            <a:r>
              <a:rPr lang="en-CA" dirty="0" smtClean="0"/>
              <a:t>Ambition to acquire the crown of Denmark by killing his brother King Hamlet and marries his sister in law</a:t>
            </a:r>
          </a:p>
          <a:p>
            <a:r>
              <a:rPr lang="en-CA" dirty="0" smtClean="0"/>
              <a:t>Pretends to be innocent sorrowful and grieved in front of Hamlet’s awareness </a:t>
            </a:r>
          </a:p>
          <a:p>
            <a:r>
              <a:rPr lang="en-CA" dirty="0" smtClean="0"/>
              <a:t>In the end the truth comes out of the horrible deed he performed</a:t>
            </a:r>
          </a:p>
          <a:p>
            <a:pPr>
              <a:buNone/>
            </a:pPr>
            <a:endParaRPr lang="en-CA" sz="2000" dirty="0" smtClean="0"/>
          </a:p>
          <a:p>
            <a:pPr>
              <a:buNone/>
            </a:pPr>
            <a:endParaRPr lang="en-CA" dirty="0" smtClean="0"/>
          </a:p>
        </p:txBody>
      </p:sp>
      <p:sp>
        <p:nvSpPr>
          <p:cNvPr id="3" name="Title 2"/>
          <p:cNvSpPr>
            <a:spLocks noGrp="1"/>
          </p:cNvSpPr>
          <p:nvPr>
            <p:ph type="title"/>
          </p:nvPr>
        </p:nvSpPr>
        <p:spPr/>
        <p:txBody>
          <a:bodyPr/>
          <a:lstStyle/>
          <a:p>
            <a:r>
              <a:rPr lang="en-CA" dirty="0" smtClean="0"/>
              <a:t>King Claudius</a:t>
            </a:r>
            <a:endParaRPr lang="en-CA" dirty="0"/>
          </a:p>
        </p:txBody>
      </p:sp>
      <p:pic>
        <p:nvPicPr>
          <p:cNvPr id="11266" name="Picture 2" descr="http://images2.fanpop.com/images/photos/2600000/Hamlet-Claudius-and-Gertude-hamlet-2684991-450-300.jpg">
            <a:hlinkClick r:id="rId3"/>
          </p:cNvPr>
          <p:cNvPicPr>
            <a:picLocks noChangeAspect="1" noChangeArrowheads="1"/>
          </p:cNvPicPr>
          <p:nvPr/>
        </p:nvPicPr>
        <p:blipFill>
          <a:blip r:embed="rId4" cstate="print"/>
          <a:srcRect/>
          <a:stretch>
            <a:fillRect/>
          </a:stretch>
        </p:blipFill>
        <p:spPr bwMode="auto">
          <a:xfrm>
            <a:off x="4860032" y="3501008"/>
            <a:ext cx="3708412" cy="2472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467544" y="3933056"/>
            <a:ext cx="4104456" cy="147732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buNone/>
            </a:pPr>
            <a:r>
              <a:rPr lang="en-CA" dirty="0" smtClean="0"/>
              <a:t>“That we with wisest sorrow think on him, together with remembrance of ourselves.” (I.ii.6-7)</a:t>
            </a:r>
          </a:p>
          <a:p>
            <a:pPr>
              <a:buNone/>
            </a:pPr>
            <a:endParaRPr lang="en-CA" dirty="0" smtClean="0"/>
          </a:p>
          <a:p>
            <a:pPr>
              <a:buNone/>
            </a:pPr>
            <a:r>
              <a:rPr lang="en-CA" dirty="0" smtClean="0"/>
              <a:t>“ Give me some </a:t>
            </a:r>
            <a:r>
              <a:rPr lang="en-CA" dirty="0" err="1" smtClean="0"/>
              <a:t>light.Away</a:t>
            </a:r>
            <a:r>
              <a:rPr lang="en-CA" dirty="0" smtClean="0"/>
              <a:t>!”(III.ii.264)</a:t>
            </a: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472952"/>
          </a:xfrm>
        </p:spPr>
        <p:txBody>
          <a:bodyPr>
            <a:normAutofit/>
          </a:bodyPr>
          <a:lstStyle/>
          <a:p>
            <a:r>
              <a:rPr lang="en-CA" sz="2200" dirty="0" smtClean="0"/>
              <a:t>Sends Hamlet to England and secretly plans his murder</a:t>
            </a:r>
          </a:p>
          <a:p>
            <a:r>
              <a:rPr lang="en-CA" sz="2200" dirty="0" smtClean="0"/>
              <a:t>Appears to be genuine but in reality he is evil due to his negative intensions</a:t>
            </a:r>
            <a:r>
              <a:rPr lang="en-CA" sz="2000" dirty="0" smtClean="0"/>
              <a:t>	</a:t>
            </a:r>
            <a:endParaRPr lang="en-CA" sz="2000" dirty="0"/>
          </a:p>
        </p:txBody>
      </p:sp>
      <p:sp>
        <p:nvSpPr>
          <p:cNvPr id="3" name="Title 2"/>
          <p:cNvSpPr>
            <a:spLocks noGrp="1"/>
          </p:cNvSpPr>
          <p:nvPr>
            <p:ph type="title"/>
          </p:nvPr>
        </p:nvSpPr>
        <p:spPr/>
        <p:txBody>
          <a:bodyPr/>
          <a:lstStyle/>
          <a:p>
            <a:r>
              <a:rPr lang="en-CA" dirty="0" smtClean="0"/>
              <a:t>King Claudius</a:t>
            </a:r>
            <a:endParaRPr lang="en-CA" dirty="0"/>
          </a:p>
        </p:txBody>
      </p:sp>
      <p:pic>
        <p:nvPicPr>
          <p:cNvPr id="9220" name="Picture 4" descr="http://itslaertes.files.wordpress.com/2013/05/old-letters.jpg?w=625&amp;h=390&amp;crop=1">
            <a:hlinkClick r:id="rId3"/>
          </p:cNvPr>
          <p:cNvPicPr>
            <a:picLocks noChangeAspect="1" noChangeArrowheads="1"/>
          </p:cNvPicPr>
          <p:nvPr/>
        </p:nvPicPr>
        <p:blipFill>
          <a:blip r:embed="rId4" cstate="print"/>
          <a:srcRect/>
          <a:stretch>
            <a:fillRect/>
          </a:stretch>
        </p:blipFill>
        <p:spPr bwMode="auto">
          <a:xfrm>
            <a:off x="4788024" y="2636912"/>
            <a:ext cx="3792885" cy="2366761"/>
          </a:xfrm>
          <a:prstGeom prst="rect">
            <a:avLst/>
          </a:prstGeom>
          <a:ln>
            <a:noFill/>
          </a:ln>
          <a:effectLst>
            <a:outerShdw blurRad="190500" algn="tl" rotWithShape="0">
              <a:srgbClr val="000000">
                <a:alpha val="70000"/>
              </a:srgbClr>
            </a:outerShdw>
          </a:effectLst>
        </p:spPr>
      </p:pic>
      <p:sp>
        <p:nvSpPr>
          <p:cNvPr id="5" name="Rectangle 4"/>
          <p:cNvSpPr/>
          <p:nvPr/>
        </p:nvSpPr>
        <p:spPr>
          <a:xfrm>
            <a:off x="467544" y="4581128"/>
            <a:ext cx="4104456" cy="147732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CA" dirty="0" smtClean="0"/>
              <a:t>“ And he to England shall along with you: the terms of our estate may not endure hazard so dangerous as doth hourly grow out of his lunacies”</a:t>
            </a:r>
            <a:r>
              <a:rPr lang="en-CA" b="1" dirty="0" smtClean="0"/>
              <a:t> </a:t>
            </a:r>
            <a:r>
              <a:rPr lang="en-CA" dirty="0" smtClean="0"/>
              <a:t>(III.iii.4-7)</a:t>
            </a:r>
            <a:endParaRPr lang="en-CA" dirty="0"/>
          </a:p>
        </p:txBody>
      </p:sp>
    </p:spTree>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3615</TotalTime>
  <Words>874</Words>
  <Application>Microsoft Office PowerPoint</Application>
  <PresentationFormat>On-screen Show (4:3)</PresentationFormat>
  <Paragraphs>106</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Appearance vs Reality and Deception in Hamlet</vt:lpstr>
      <vt:lpstr>Introduction</vt:lpstr>
      <vt:lpstr>Hamlet</vt:lpstr>
      <vt:lpstr>Polonius</vt:lpstr>
      <vt:lpstr>Polonius</vt:lpstr>
      <vt:lpstr>Laertes</vt:lpstr>
      <vt:lpstr>Laertes</vt:lpstr>
      <vt:lpstr>King Claudius</vt:lpstr>
      <vt:lpstr>King Claudius</vt:lpstr>
      <vt:lpstr>Ophelia</vt:lpstr>
      <vt:lpstr>Rosencrantz and Guildenstern</vt:lpstr>
      <vt:lpstr>Conclusion</vt:lpstr>
      <vt:lpstr>What did we learn?</vt:lpstr>
      <vt:lpstr>Literary Criticism</vt:lpstr>
      <vt:lpstr>Summary</vt:lpstr>
      <vt:lpstr>Effectiveness</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Appearance vs Reality and Deception in Hamlet</dc:title>
  <dc:creator>Alisha Szozda</dc:creator>
  <cp:lastModifiedBy>Alisha Szozda</cp:lastModifiedBy>
  <cp:revision>71</cp:revision>
  <dcterms:created xsi:type="dcterms:W3CDTF">2013-07-12T17:17:47Z</dcterms:created>
  <dcterms:modified xsi:type="dcterms:W3CDTF">2013-07-15T18:15:26Z</dcterms:modified>
</cp:coreProperties>
</file>