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26"/>
  </p:notesMasterIdLst>
  <p:sldIdLst>
    <p:sldId id="256" r:id="rId3"/>
    <p:sldId id="273" r:id="rId4"/>
    <p:sldId id="274" r:id="rId5"/>
    <p:sldId id="269" r:id="rId6"/>
    <p:sldId id="271" r:id="rId7"/>
    <p:sldId id="272" r:id="rId8"/>
    <p:sldId id="279" r:id="rId9"/>
    <p:sldId id="275" r:id="rId10"/>
    <p:sldId id="259" r:id="rId11"/>
    <p:sldId id="270" r:id="rId12"/>
    <p:sldId id="277" r:id="rId13"/>
    <p:sldId id="261" r:id="rId14"/>
    <p:sldId id="280" r:id="rId15"/>
    <p:sldId id="284" r:id="rId16"/>
    <p:sldId id="278" r:id="rId17"/>
    <p:sldId id="262" r:id="rId18"/>
    <p:sldId id="263" r:id="rId19"/>
    <p:sldId id="264" r:id="rId20"/>
    <p:sldId id="267" r:id="rId21"/>
    <p:sldId id="281" r:id="rId22"/>
    <p:sldId id="268"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88" autoAdjust="0"/>
  </p:normalViewPr>
  <p:slideViewPr>
    <p:cSldViewPr>
      <p:cViewPr>
        <p:scale>
          <a:sx n="90" d="100"/>
          <a:sy n="90" d="100"/>
        </p:scale>
        <p:origin x="-1072"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4EFB4-AE4D-425A-8608-41DC8D6A563A}" type="datetimeFigureOut">
              <a:rPr lang="en-US" smtClean="0"/>
              <a:t>2013-07-15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3F2A2-E0CA-4EAC-8CBF-81C6218F333D}" type="slidenum">
              <a:rPr lang="en-US" smtClean="0"/>
              <a:t>‹#›</a:t>
            </a:fld>
            <a:endParaRPr lang="en-US" dirty="0"/>
          </a:p>
        </p:txBody>
      </p:sp>
    </p:spTree>
    <p:extLst>
      <p:ext uri="{BB962C8B-B14F-4D97-AF65-F5344CB8AC3E}">
        <p14:creationId xmlns:p14="http://schemas.microsoft.com/office/powerpoint/2010/main" val="306119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Kyle will introduce us and our topic.</a:t>
            </a:r>
          </a:p>
        </p:txBody>
      </p:sp>
      <p:sp>
        <p:nvSpPr>
          <p:cNvPr id="4" name="Slide Number Placeholder 3"/>
          <p:cNvSpPr>
            <a:spLocks noGrp="1"/>
          </p:cNvSpPr>
          <p:nvPr>
            <p:ph type="sldNum" sz="quarter" idx="10"/>
          </p:nvPr>
        </p:nvSpPr>
        <p:spPr/>
        <p:txBody>
          <a:bodyPr/>
          <a:lstStyle/>
          <a:p>
            <a:fld id="{B5590536-8E2A-4A9E-9CF9-387C68D0E9E3}" type="slidenum">
              <a:rPr lang="en-US" smtClean="0"/>
              <a:t>1</a:t>
            </a:fld>
            <a:endParaRPr lang="en-US" dirty="0"/>
          </a:p>
        </p:txBody>
      </p:sp>
    </p:spTree>
    <p:extLst>
      <p:ext uri="{BB962C8B-B14F-4D97-AF65-F5344CB8AC3E}">
        <p14:creationId xmlns:p14="http://schemas.microsoft.com/office/powerpoint/2010/main" val="150512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Esra</a:t>
            </a:r>
            <a:r>
              <a:rPr lang="en-CA" dirty="0" smtClean="0"/>
              <a:t> will</a:t>
            </a:r>
            <a:r>
              <a:rPr lang="en-CA" baseline="0" dirty="0" smtClean="0"/>
              <a:t> explain the importance.</a:t>
            </a:r>
            <a:endParaRPr lang="en-CA" dirty="0" smtClean="0"/>
          </a:p>
          <a:p>
            <a:endParaRPr lang="en-CA" dirty="0" smtClean="0"/>
          </a:p>
          <a:p>
            <a:r>
              <a:rPr lang="en-CA" dirty="0" smtClean="0"/>
              <a:t>Hamlet speaks.</a:t>
            </a:r>
          </a:p>
          <a:p>
            <a:endParaRPr lang="en-CA" dirty="0" smtClean="0"/>
          </a:p>
          <a:p>
            <a:r>
              <a:rPr lang="en-US" sz="1200" dirty="0" smtClean="0">
                <a:solidFill>
                  <a:schemeClr val="bg1"/>
                </a:solidFill>
                <a:latin typeface="Cambria" pitchFamily="18" charset="0"/>
              </a:rPr>
              <a:t>Imagery of decay</a:t>
            </a:r>
          </a:p>
          <a:p>
            <a:r>
              <a:rPr lang="en-US" sz="1200" dirty="0" smtClean="0">
                <a:solidFill>
                  <a:schemeClr val="bg1"/>
                </a:solidFill>
                <a:latin typeface="Cambria" pitchFamily="18" charset="0"/>
              </a:rPr>
              <a:t>This is Hamlet’s reply when asked by Claudius about the whereabouts of Polonius’ body.</a:t>
            </a:r>
          </a:p>
          <a:p>
            <a:r>
              <a:rPr lang="en-US" sz="1200" dirty="0" smtClean="0">
                <a:solidFill>
                  <a:schemeClr val="bg1"/>
                </a:solidFill>
                <a:latin typeface="Cambria" pitchFamily="18" charset="0"/>
              </a:rPr>
              <a:t>Hamlet is talking about the worms eating Polonius’ body thus the body is decomposing </a:t>
            </a:r>
          </a:p>
          <a:p>
            <a:r>
              <a:rPr lang="en-US" sz="1200" dirty="0" smtClean="0">
                <a:solidFill>
                  <a:schemeClr val="bg1"/>
                </a:solidFill>
                <a:latin typeface="Cambria" pitchFamily="18" charset="0"/>
              </a:rPr>
              <a:t>The worms represent</a:t>
            </a:r>
            <a:r>
              <a:rPr lang="en-US" sz="1200" baseline="0" dirty="0" smtClean="0">
                <a:solidFill>
                  <a:schemeClr val="bg1"/>
                </a:solidFill>
                <a:latin typeface="Cambria" pitchFamily="18" charset="0"/>
              </a:rPr>
              <a:t> evil people in Denmark.</a:t>
            </a:r>
            <a:endParaRPr lang="en-US" sz="1200" dirty="0" smtClean="0">
              <a:solidFill>
                <a:schemeClr val="bg1"/>
              </a:solidFill>
              <a:latin typeface="Cambria" pitchFamily="18" charset="0"/>
            </a:endParaRPr>
          </a:p>
          <a:p>
            <a:r>
              <a:rPr lang="en-US" sz="1200" dirty="0" smtClean="0">
                <a:solidFill>
                  <a:schemeClr val="bg1"/>
                </a:solidFill>
                <a:latin typeface="Cambria" pitchFamily="18" charset="0"/>
              </a:rPr>
              <a:t>Reflecting on the state of Denmark – this is the first</a:t>
            </a:r>
            <a:r>
              <a:rPr lang="en-US" sz="1200" baseline="0" dirty="0" smtClean="0">
                <a:solidFill>
                  <a:schemeClr val="bg1"/>
                </a:solidFill>
                <a:latin typeface="Cambria" pitchFamily="18" charset="0"/>
              </a:rPr>
              <a:t> murder by young Hamlet. This scene foreshadows future murders.</a:t>
            </a:r>
            <a:endParaRPr lang="en-CA" sz="1200" dirty="0" smtClean="0">
              <a:solidFill>
                <a:schemeClr val="bg1"/>
              </a:solidFill>
              <a:latin typeface="Cambria" pitchFamily="18" charset="0"/>
            </a:endParaRPr>
          </a:p>
          <a:p>
            <a:endParaRPr lang="en-CA" dirty="0" smtClean="0"/>
          </a:p>
        </p:txBody>
      </p:sp>
      <p:sp>
        <p:nvSpPr>
          <p:cNvPr id="4" name="Slide Number Placeholder 3"/>
          <p:cNvSpPr>
            <a:spLocks noGrp="1"/>
          </p:cNvSpPr>
          <p:nvPr>
            <p:ph type="sldNum" sz="quarter" idx="10"/>
          </p:nvPr>
        </p:nvSpPr>
        <p:spPr/>
        <p:txBody>
          <a:bodyPr/>
          <a:lstStyle/>
          <a:p>
            <a:fld id="{2963F2A2-E0CA-4EAC-8CBF-81C6218F333D}" type="slidenum">
              <a:rPr lang="en-US" smtClean="0"/>
              <a:t>12</a:t>
            </a:fld>
            <a:endParaRPr lang="en-US" dirty="0"/>
          </a:p>
        </p:txBody>
      </p:sp>
    </p:spTree>
    <p:extLst>
      <p:ext uri="{BB962C8B-B14F-4D97-AF65-F5344CB8AC3E}">
        <p14:creationId xmlns:p14="http://schemas.microsoft.com/office/powerpoint/2010/main" val="395852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Tori will</a:t>
            </a:r>
            <a:r>
              <a:rPr lang="en-CA" baseline="0" dirty="0" smtClean="0"/>
              <a:t> explain the importance.</a:t>
            </a:r>
            <a:endParaRPr lang="en-CA" dirty="0" smtClean="0"/>
          </a:p>
          <a:p>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13</a:t>
            </a:fld>
            <a:endParaRPr lang="en-US" dirty="0"/>
          </a:p>
        </p:txBody>
      </p:sp>
    </p:spTree>
    <p:extLst>
      <p:ext uri="{BB962C8B-B14F-4D97-AF65-F5344CB8AC3E}">
        <p14:creationId xmlns:p14="http://schemas.microsoft.com/office/powerpoint/2010/main" val="154637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Kyle will explain the importance.</a:t>
            </a:r>
          </a:p>
          <a:p>
            <a:endParaRPr lang="en-CA" dirty="0" smtClean="0"/>
          </a:p>
          <a:p>
            <a:r>
              <a:rPr lang="en-CA" dirty="0" smtClean="0"/>
              <a:t>Claudius</a:t>
            </a:r>
            <a:r>
              <a:rPr lang="en-CA" baseline="0" dirty="0" smtClean="0"/>
              <a:t> speaks.</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14</a:t>
            </a:fld>
            <a:endParaRPr lang="en-US" dirty="0"/>
          </a:p>
        </p:txBody>
      </p:sp>
    </p:spTree>
    <p:extLst>
      <p:ext uri="{BB962C8B-B14F-4D97-AF65-F5344CB8AC3E}">
        <p14:creationId xmlns:p14="http://schemas.microsoft.com/office/powerpoint/2010/main" val="2766697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Tori will</a:t>
            </a:r>
            <a:r>
              <a:rPr lang="en-CA" baseline="0" dirty="0" smtClean="0"/>
              <a:t> explain the importance.</a:t>
            </a:r>
            <a:endParaRPr lang="en-CA" dirty="0" smtClean="0"/>
          </a:p>
          <a:p>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16</a:t>
            </a:fld>
            <a:endParaRPr lang="en-US" dirty="0"/>
          </a:p>
        </p:txBody>
      </p:sp>
    </p:spTree>
    <p:extLst>
      <p:ext uri="{BB962C8B-B14F-4D97-AF65-F5344CB8AC3E}">
        <p14:creationId xmlns:p14="http://schemas.microsoft.com/office/powerpoint/2010/main" val="64567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Esra</a:t>
            </a:r>
            <a:r>
              <a:rPr lang="en-CA" dirty="0" smtClean="0"/>
              <a:t> will</a:t>
            </a:r>
            <a:r>
              <a:rPr lang="en-CA" baseline="0" dirty="0" smtClean="0"/>
              <a:t> explain.</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17</a:t>
            </a:fld>
            <a:endParaRPr lang="en-US" dirty="0"/>
          </a:p>
        </p:txBody>
      </p:sp>
    </p:spTree>
    <p:extLst>
      <p:ext uri="{BB962C8B-B14F-4D97-AF65-F5344CB8AC3E}">
        <p14:creationId xmlns:p14="http://schemas.microsoft.com/office/powerpoint/2010/main" val="308685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Tori will explain.</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18</a:t>
            </a:fld>
            <a:endParaRPr lang="en-US" dirty="0"/>
          </a:p>
        </p:txBody>
      </p:sp>
    </p:spTree>
    <p:extLst>
      <p:ext uri="{BB962C8B-B14F-4D97-AF65-F5344CB8AC3E}">
        <p14:creationId xmlns:p14="http://schemas.microsoft.com/office/powerpoint/2010/main" val="397955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Tre</a:t>
            </a:r>
            <a:r>
              <a:rPr lang="en-CA" dirty="0" smtClean="0"/>
              <a:t> will explain.</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19</a:t>
            </a:fld>
            <a:endParaRPr lang="en-US" dirty="0"/>
          </a:p>
        </p:txBody>
      </p:sp>
    </p:spTree>
    <p:extLst>
      <p:ext uri="{BB962C8B-B14F-4D97-AF65-F5344CB8AC3E}">
        <p14:creationId xmlns:p14="http://schemas.microsoft.com/office/powerpoint/2010/main" val="3417638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Kyle will explain.</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20</a:t>
            </a:fld>
            <a:endParaRPr lang="en-US" dirty="0"/>
          </a:p>
        </p:txBody>
      </p:sp>
    </p:spTree>
    <p:extLst>
      <p:ext uri="{BB962C8B-B14F-4D97-AF65-F5344CB8AC3E}">
        <p14:creationId xmlns:p14="http://schemas.microsoft.com/office/powerpoint/2010/main" val="2093300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Tori will explain.</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21</a:t>
            </a:fld>
            <a:endParaRPr lang="en-US" dirty="0"/>
          </a:p>
        </p:txBody>
      </p:sp>
    </p:spTree>
    <p:extLst>
      <p:ext uri="{BB962C8B-B14F-4D97-AF65-F5344CB8AC3E}">
        <p14:creationId xmlns:p14="http://schemas.microsoft.com/office/powerpoint/2010/main" val="1637687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Donna</a:t>
            </a:r>
            <a:r>
              <a:rPr lang="en-CA" baseline="0" dirty="0" smtClean="0"/>
              <a:t> will explain.</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22</a:t>
            </a:fld>
            <a:endParaRPr lang="en-US" dirty="0"/>
          </a:p>
        </p:txBody>
      </p:sp>
    </p:spTree>
    <p:extLst>
      <p:ext uri="{BB962C8B-B14F-4D97-AF65-F5344CB8AC3E}">
        <p14:creationId xmlns:p14="http://schemas.microsoft.com/office/powerpoint/2010/main" val="27132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err="1" smtClean="0">
                <a:solidFill>
                  <a:schemeClr val="bg1"/>
                </a:solidFill>
                <a:latin typeface="Cambria" pitchFamily="18" charset="0"/>
              </a:rPr>
              <a:t>Esra</a:t>
            </a:r>
            <a:r>
              <a:rPr lang="en-CA" sz="1200" baseline="0" dirty="0" smtClean="0">
                <a:solidFill>
                  <a:schemeClr val="bg1"/>
                </a:solidFill>
                <a:latin typeface="Cambria" pitchFamily="18" charset="0"/>
              </a:rPr>
              <a:t> will say</a:t>
            </a:r>
            <a:endParaRPr lang="en-CA" sz="1200" dirty="0" smtClean="0">
              <a:solidFill>
                <a:schemeClr val="bg1"/>
              </a:solidFill>
              <a:latin typeface="Cambria" pitchFamily="18" charset="0"/>
            </a:endParaRPr>
          </a:p>
          <a:p>
            <a:r>
              <a:rPr lang="en-CA" sz="1200" dirty="0" smtClean="0">
                <a:solidFill>
                  <a:schemeClr val="bg1"/>
                </a:solidFill>
                <a:latin typeface="Cambria" pitchFamily="18" charset="0"/>
              </a:rPr>
              <a:t>Shakespeare expresses the theme of corruption and decay by showing us that corruption spreads without an end. </a:t>
            </a:r>
            <a:br>
              <a:rPr lang="en-CA" sz="1200" dirty="0" smtClean="0">
                <a:solidFill>
                  <a:schemeClr val="bg1"/>
                </a:solidFill>
                <a:latin typeface="Cambria" pitchFamily="18" charset="0"/>
              </a:rPr>
            </a:br>
            <a:r>
              <a:rPr lang="en-CA" sz="1200" dirty="0" smtClean="0">
                <a:solidFill>
                  <a:schemeClr val="bg1"/>
                </a:solidFill>
                <a:latin typeface="Cambria" pitchFamily="18" charset="0"/>
              </a:rPr>
              <a:t>Claudius rises to power by committing a corrupt deed and thus ruling Denmark based on corruption and dishonesty. </a:t>
            </a:r>
            <a:br>
              <a:rPr lang="en-CA" sz="1200" dirty="0" smtClean="0">
                <a:solidFill>
                  <a:schemeClr val="bg1"/>
                </a:solidFill>
                <a:latin typeface="Cambria" pitchFamily="18" charset="0"/>
              </a:rPr>
            </a:br>
            <a:r>
              <a:rPr lang="en-CA" sz="1200" dirty="0" smtClean="0">
                <a:solidFill>
                  <a:schemeClr val="bg1"/>
                </a:solidFill>
                <a:latin typeface="Cambria" pitchFamily="18" charset="0"/>
              </a:rPr>
              <a:t>By killing the former King, Claudius commences a series of deaths killing anyone who attempts to come in between him and his power, which is the decaying factor. </a:t>
            </a:r>
            <a:br>
              <a:rPr lang="en-CA" sz="1200" dirty="0" smtClean="0">
                <a:solidFill>
                  <a:schemeClr val="bg1"/>
                </a:solidFill>
                <a:latin typeface="Cambria" pitchFamily="18" charset="0"/>
              </a:rPr>
            </a:br>
            <a:r>
              <a:rPr lang="en-CA" sz="1200" dirty="0" smtClean="0">
                <a:solidFill>
                  <a:schemeClr val="bg1"/>
                </a:solidFill>
                <a:latin typeface="Cambria" pitchFamily="18" charset="0"/>
              </a:rPr>
              <a:t>The death of Polonius, Ophelia, Guildenstern, Rosencrantz, Gertrude, Hamlet, Laertes and Claudius are all examples of decay caused by corruption. </a:t>
            </a:r>
          </a:p>
          <a:p>
            <a:endParaRPr lang="en-CA" sz="1200" dirty="0" smtClean="0">
              <a:solidFill>
                <a:schemeClr val="bg1"/>
              </a:solidFill>
              <a:latin typeface="Cambria" pitchFamily="18" charset="0"/>
            </a:endParaRPr>
          </a:p>
          <a:p>
            <a:r>
              <a:rPr lang="en-CA" sz="1200" dirty="0" smtClean="0">
                <a:solidFill>
                  <a:schemeClr val="bg1"/>
                </a:solidFill>
                <a:latin typeface="Cambria" pitchFamily="18" charset="0"/>
              </a:rPr>
              <a:t>Corruption and</a:t>
            </a:r>
            <a:r>
              <a:rPr lang="en-CA" sz="1200" baseline="0" dirty="0" smtClean="0">
                <a:solidFill>
                  <a:schemeClr val="bg1"/>
                </a:solidFill>
                <a:latin typeface="Cambria" pitchFamily="18" charset="0"/>
              </a:rPr>
              <a:t> decay are representative of everyday events in the 14</a:t>
            </a:r>
            <a:r>
              <a:rPr lang="en-CA" sz="1200" baseline="30000" dirty="0" smtClean="0">
                <a:solidFill>
                  <a:schemeClr val="bg1"/>
                </a:solidFill>
                <a:latin typeface="Cambria" pitchFamily="18" charset="0"/>
              </a:rPr>
              <a:t>th</a:t>
            </a:r>
            <a:r>
              <a:rPr lang="en-CA" sz="1200" baseline="0" dirty="0" smtClean="0">
                <a:solidFill>
                  <a:schemeClr val="bg1"/>
                </a:solidFill>
                <a:latin typeface="Cambria" pitchFamily="18" charset="0"/>
              </a:rPr>
              <a:t> – 15</a:t>
            </a:r>
            <a:r>
              <a:rPr lang="en-CA" sz="1200" baseline="30000" dirty="0" smtClean="0">
                <a:solidFill>
                  <a:schemeClr val="bg1"/>
                </a:solidFill>
                <a:latin typeface="Cambria" pitchFamily="18" charset="0"/>
              </a:rPr>
              <a:t>th</a:t>
            </a:r>
            <a:r>
              <a:rPr lang="en-CA" sz="1200" baseline="0" dirty="0" smtClean="0">
                <a:solidFill>
                  <a:schemeClr val="bg1"/>
                </a:solidFill>
                <a:latin typeface="Cambria" pitchFamily="18" charset="0"/>
              </a:rPr>
              <a:t> century and are exposed in the play, Hamlet. </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2</a:t>
            </a:fld>
            <a:endParaRPr lang="en-US" dirty="0"/>
          </a:p>
        </p:txBody>
      </p:sp>
    </p:spTree>
    <p:extLst>
      <p:ext uri="{BB962C8B-B14F-4D97-AF65-F5344CB8AC3E}">
        <p14:creationId xmlns:p14="http://schemas.microsoft.com/office/powerpoint/2010/main" val="369580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Tre</a:t>
            </a:r>
            <a:r>
              <a:rPr lang="en-CA" dirty="0" smtClean="0"/>
              <a:t> will</a:t>
            </a:r>
            <a:r>
              <a:rPr lang="en-CA" baseline="0" dirty="0" smtClean="0"/>
              <a:t> explain the importance. </a:t>
            </a:r>
          </a:p>
          <a:p>
            <a:endParaRPr lang="en-CA" sz="1200" dirty="0" smtClean="0">
              <a:solidFill>
                <a:schemeClr val="bg1"/>
              </a:solidFill>
              <a:latin typeface="Cambria" pitchFamily="18" charset="0"/>
            </a:endParaRPr>
          </a:p>
          <a:p>
            <a:r>
              <a:rPr lang="en-CA" sz="1200" dirty="0" smtClean="0">
                <a:solidFill>
                  <a:schemeClr val="bg1"/>
                </a:solidFill>
                <a:latin typeface="Cambria" pitchFamily="18" charset="0"/>
              </a:rPr>
              <a:t>King</a:t>
            </a:r>
            <a:r>
              <a:rPr lang="en-CA" sz="1200" baseline="0" dirty="0" smtClean="0">
                <a:solidFill>
                  <a:schemeClr val="bg1"/>
                </a:solidFill>
                <a:latin typeface="Cambria" pitchFamily="18" charset="0"/>
              </a:rPr>
              <a:t> Claudius speaks</a:t>
            </a:r>
            <a:endParaRPr lang="en-CA" sz="1200" dirty="0" smtClean="0">
              <a:solidFill>
                <a:schemeClr val="bg1"/>
              </a:solidFill>
              <a:latin typeface="Cambria" pitchFamily="18" charset="0"/>
            </a:endParaRPr>
          </a:p>
          <a:p>
            <a:endParaRPr lang="en-CA" sz="1200" dirty="0" smtClean="0">
              <a:solidFill>
                <a:schemeClr val="bg1"/>
              </a:solidFill>
              <a:latin typeface="Cambria" pitchFamily="18" charset="0"/>
            </a:endParaRPr>
          </a:p>
          <a:p>
            <a:r>
              <a:rPr lang="en-CA" sz="1200" dirty="0" smtClean="0">
                <a:solidFill>
                  <a:schemeClr val="bg1"/>
                </a:solidFill>
                <a:latin typeface="Cambria" pitchFamily="18" charset="0"/>
              </a:rPr>
              <a:t>As we all know, king Claudius is responsible for the former king Hamlet.</a:t>
            </a:r>
          </a:p>
          <a:p>
            <a:r>
              <a:rPr lang="en-CA" sz="1200" dirty="0" smtClean="0">
                <a:solidFill>
                  <a:schemeClr val="bg1"/>
                </a:solidFill>
                <a:latin typeface="Cambria" pitchFamily="18" charset="0"/>
              </a:rPr>
              <a:t>Helping himself to Hamlet’s wife and his crown after marriage.</a:t>
            </a:r>
          </a:p>
          <a:p>
            <a:r>
              <a:rPr lang="en-CA" sz="1200" dirty="0" smtClean="0">
                <a:solidFill>
                  <a:schemeClr val="bg1"/>
                </a:solidFill>
                <a:latin typeface="Cambria" pitchFamily="18" charset="0"/>
              </a:rPr>
              <a:t>Claudius feels it’s best for the kingdom to try and forget about the former king.</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2963F2A2-E0CA-4EAC-8CBF-81C6218F333D}" type="slidenum">
              <a:rPr lang="en-US" smtClean="0"/>
              <a:t>4</a:t>
            </a:fld>
            <a:endParaRPr lang="en-US" dirty="0"/>
          </a:p>
        </p:txBody>
      </p:sp>
    </p:spTree>
    <p:extLst>
      <p:ext uri="{BB962C8B-B14F-4D97-AF65-F5344CB8AC3E}">
        <p14:creationId xmlns:p14="http://schemas.microsoft.com/office/powerpoint/2010/main" val="422526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Tre</a:t>
            </a:r>
            <a:r>
              <a:rPr lang="en-CA" dirty="0" smtClean="0"/>
              <a:t> will</a:t>
            </a:r>
            <a:r>
              <a:rPr lang="en-CA" baseline="0" dirty="0" smtClean="0"/>
              <a:t> explain the importance.</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Queen Gertrude Speaks</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CA" sz="1200" dirty="0" smtClean="0">
                <a:solidFill>
                  <a:schemeClr val="bg1"/>
                </a:solidFill>
                <a:latin typeface="Cambria" pitchFamily="18" charset="0"/>
              </a:rPr>
              <a:t>Queen Gertrude tells Hamlet to get over the loss of old Hamlet </a:t>
            </a:r>
          </a:p>
          <a:p>
            <a:r>
              <a:rPr lang="en-CA" sz="1200" dirty="0" smtClean="0">
                <a:solidFill>
                  <a:schemeClr val="bg1"/>
                </a:solidFill>
                <a:latin typeface="Cambria" pitchFamily="18" charset="0"/>
              </a:rPr>
              <a:t>She also implies that it is natural for death to happen.  </a:t>
            </a:r>
          </a:p>
          <a:p>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5</a:t>
            </a:fld>
            <a:endParaRPr lang="en-US" dirty="0"/>
          </a:p>
        </p:txBody>
      </p:sp>
    </p:spTree>
    <p:extLst>
      <p:ext uri="{BB962C8B-B14F-4D97-AF65-F5344CB8AC3E}">
        <p14:creationId xmlns:p14="http://schemas.microsoft.com/office/powerpoint/2010/main" val="29958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Esra</a:t>
            </a:r>
            <a:r>
              <a:rPr lang="en-CA" dirty="0" smtClean="0"/>
              <a:t> will</a:t>
            </a:r>
            <a:r>
              <a:rPr lang="en-CA" baseline="0" dirty="0" smtClean="0"/>
              <a:t> explain the importance.</a:t>
            </a:r>
            <a:endParaRPr lang="en-CA" dirty="0" smtClean="0"/>
          </a:p>
          <a:p>
            <a:endParaRPr lang="en-CA" dirty="0" smtClean="0"/>
          </a:p>
          <a:p>
            <a:r>
              <a:rPr lang="en-CA" dirty="0" smtClean="0"/>
              <a:t>The ghost of king Hamlet speaks.</a:t>
            </a:r>
          </a:p>
          <a:p>
            <a:endParaRPr lang="en-CA" dirty="0" smtClean="0"/>
          </a:p>
          <a:p>
            <a:pPr>
              <a:lnSpc>
                <a:spcPct val="120000"/>
              </a:lnSpc>
              <a:spcBef>
                <a:spcPts val="0"/>
              </a:spcBef>
            </a:pPr>
            <a:r>
              <a:rPr lang="en-US" sz="1200" dirty="0" smtClean="0">
                <a:solidFill>
                  <a:schemeClr val="bg1"/>
                </a:solidFill>
                <a:latin typeface="Cambria" pitchFamily="18" charset="0"/>
              </a:rPr>
              <a:t>Example of corruption</a:t>
            </a:r>
          </a:p>
          <a:p>
            <a:pPr>
              <a:lnSpc>
                <a:spcPct val="120000"/>
              </a:lnSpc>
              <a:spcBef>
                <a:spcPts val="0"/>
              </a:spcBef>
            </a:pPr>
            <a:r>
              <a:rPr lang="en-US" sz="1200" dirty="0" smtClean="0">
                <a:solidFill>
                  <a:schemeClr val="bg1"/>
                </a:solidFill>
                <a:latin typeface="Cambria" pitchFamily="18" charset="0"/>
              </a:rPr>
              <a:t>Claudius is the serpent</a:t>
            </a:r>
          </a:p>
          <a:p>
            <a:pPr>
              <a:lnSpc>
                <a:spcPct val="120000"/>
              </a:lnSpc>
              <a:spcBef>
                <a:spcPts val="0"/>
              </a:spcBef>
            </a:pPr>
            <a:r>
              <a:rPr lang="en-US" sz="1200" dirty="0" smtClean="0">
                <a:solidFill>
                  <a:schemeClr val="bg1"/>
                </a:solidFill>
                <a:latin typeface="Cambria" pitchFamily="18" charset="0"/>
              </a:rPr>
              <a:t>The story of King Hamlet’s death in Denmark is false, Claudius murders his brother for the crown</a:t>
            </a:r>
            <a:endParaRPr lang="en-US" sz="800" dirty="0" smtClean="0">
              <a:solidFill>
                <a:schemeClr val="bg1"/>
              </a:solidFill>
              <a:latin typeface="Cambria" pitchFamily="18" charset="0"/>
            </a:endParaRPr>
          </a:p>
          <a:p>
            <a:pPr>
              <a:lnSpc>
                <a:spcPct val="120000"/>
              </a:lnSpc>
              <a:spcBef>
                <a:spcPts val="0"/>
              </a:spcBef>
            </a:pPr>
            <a:r>
              <a:rPr lang="en-US" sz="1200" dirty="0" smtClean="0">
                <a:solidFill>
                  <a:schemeClr val="bg1"/>
                </a:solidFill>
                <a:latin typeface="Cambria" pitchFamily="18" charset="0"/>
              </a:rPr>
              <a:t>Claudius seizes the crown through a corrupt deed</a:t>
            </a:r>
            <a:endParaRPr lang="en-US" sz="800" dirty="0" smtClean="0">
              <a:solidFill>
                <a:schemeClr val="bg1"/>
              </a:solidFill>
              <a:latin typeface="Cambria" pitchFamily="18" charset="0"/>
            </a:endParaRPr>
          </a:p>
          <a:p>
            <a:pPr>
              <a:lnSpc>
                <a:spcPct val="120000"/>
              </a:lnSpc>
              <a:spcBef>
                <a:spcPts val="0"/>
              </a:spcBef>
            </a:pPr>
            <a:r>
              <a:rPr lang="en-US" sz="1200" dirty="0" smtClean="0">
                <a:solidFill>
                  <a:schemeClr val="bg1"/>
                </a:solidFill>
                <a:latin typeface="Cambria" pitchFamily="18" charset="0"/>
              </a:rPr>
              <a:t>Thus the state of Denmark is ruled by corruption</a:t>
            </a:r>
            <a:endParaRPr lang="en-CA" sz="1200" dirty="0" smtClean="0">
              <a:solidFill>
                <a:schemeClr val="bg1"/>
              </a:solidFill>
              <a:latin typeface="Cambria" pitchFamily="18" charset="0"/>
            </a:endParaRPr>
          </a:p>
          <a:p>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6</a:t>
            </a:fld>
            <a:endParaRPr lang="en-US" dirty="0"/>
          </a:p>
        </p:txBody>
      </p:sp>
    </p:spTree>
    <p:extLst>
      <p:ext uri="{BB962C8B-B14F-4D97-AF65-F5344CB8AC3E}">
        <p14:creationId xmlns:p14="http://schemas.microsoft.com/office/powerpoint/2010/main" val="1995851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Kyle</a:t>
            </a:r>
            <a:r>
              <a:rPr lang="en-CA" baseline="0" dirty="0" smtClean="0"/>
              <a:t> </a:t>
            </a:r>
            <a:r>
              <a:rPr lang="en-CA" dirty="0" smtClean="0"/>
              <a:t>will</a:t>
            </a:r>
            <a:r>
              <a:rPr lang="en-CA" baseline="0" dirty="0" smtClean="0"/>
              <a:t> explain the importance.</a:t>
            </a:r>
            <a:endParaRPr lang="en-CA" dirty="0" smtClean="0"/>
          </a:p>
          <a:p>
            <a:endParaRPr lang="en-CA" dirty="0" smtClean="0"/>
          </a:p>
          <a:p>
            <a:r>
              <a:rPr lang="en-CA" dirty="0" smtClean="0"/>
              <a:t>Marcellus</a:t>
            </a:r>
          </a:p>
          <a:p>
            <a:pPr>
              <a:lnSpc>
                <a:spcPct val="120000"/>
              </a:lnSpc>
              <a:spcBef>
                <a:spcPts val="0"/>
              </a:spcBef>
            </a:pPr>
            <a:r>
              <a:rPr lang="en-CA" sz="1200" dirty="0" smtClean="0">
                <a:solidFill>
                  <a:schemeClr val="bg1"/>
                </a:solidFill>
                <a:latin typeface="Cambria" pitchFamily="18" charset="0"/>
              </a:rPr>
              <a:t>Foreshadows events to come</a:t>
            </a:r>
          </a:p>
          <a:p>
            <a:pPr>
              <a:lnSpc>
                <a:spcPct val="120000"/>
              </a:lnSpc>
              <a:spcBef>
                <a:spcPts val="0"/>
              </a:spcBef>
            </a:pPr>
            <a:r>
              <a:rPr lang="en-CA" sz="1200" dirty="0" smtClean="0">
                <a:solidFill>
                  <a:schemeClr val="bg1"/>
                </a:solidFill>
                <a:latin typeface="Cambria" pitchFamily="18" charset="0"/>
              </a:rPr>
              <a:t>In the beginning, the characters notice that something is wrong</a:t>
            </a:r>
          </a:p>
          <a:p>
            <a:pPr>
              <a:lnSpc>
                <a:spcPct val="120000"/>
              </a:lnSpc>
              <a:spcBef>
                <a:spcPts val="0"/>
              </a:spcBef>
            </a:pPr>
            <a:r>
              <a:rPr lang="en-CA" sz="1200" dirty="0" smtClean="0">
                <a:solidFill>
                  <a:schemeClr val="bg1"/>
                </a:solidFill>
                <a:latin typeface="Cambria" pitchFamily="18" charset="0"/>
              </a:rPr>
              <a:t>Corruption starts at the royal family and spreads to the rest of the country</a:t>
            </a:r>
          </a:p>
          <a:p>
            <a:r>
              <a:rPr lang="en-CA" dirty="0" smtClean="0"/>
              <a:t>s</a:t>
            </a:r>
            <a:r>
              <a:rPr lang="en-CA" baseline="0" dirty="0" smtClean="0"/>
              <a:t> speaks.</a:t>
            </a:r>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7</a:t>
            </a:fld>
            <a:endParaRPr lang="en-US" dirty="0"/>
          </a:p>
        </p:txBody>
      </p:sp>
    </p:spTree>
    <p:extLst>
      <p:ext uri="{BB962C8B-B14F-4D97-AF65-F5344CB8AC3E}">
        <p14:creationId xmlns:p14="http://schemas.microsoft.com/office/powerpoint/2010/main" val="194885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8</a:t>
            </a:fld>
            <a:endParaRPr lang="en-US" dirty="0"/>
          </a:p>
        </p:txBody>
      </p:sp>
    </p:spTree>
    <p:extLst>
      <p:ext uri="{BB962C8B-B14F-4D97-AF65-F5344CB8AC3E}">
        <p14:creationId xmlns:p14="http://schemas.microsoft.com/office/powerpoint/2010/main" val="234163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Donna will</a:t>
            </a:r>
            <a:r>
              <a:rPr lang="en-CA" baseline="0" dirty="0" smtClean="0"/>
              <a:t> explain the importance.</a:t>
            </a:r>
          </a:p>
          <a:p>
            <a:endParaRPr lang="en-CA" baseline="0" dirty="0" smtClean="0"/>
          </a:p>
          <a:p>
            <a:r>
              <a:rPr lang="en-CA" baseline="0" dirty="0" smtClean="0"/>
              <a:t>Hamlet speaks with Polonius.</a:t>
            </a:r>
          </a:p>
          <a:p>
            <a:endParaRPr lang="en-CA" baseline="0" dirty="0" smtClean="0"/>
          </a:p>
          <a:p>
            <a:r>
              <a:rPr lang="en-CA" dirty="0" smtClean="0">
                <a:solidFill>
                  <a:schemeClr val="bg1"/>
                </a:solidFill>
                <a:latin typeface="Cambria" pitchFamily="18" charset="0"/>
              </a:rPr>
              <a:t>Hamlet challenges Polonius’ honesty</a:t>
            </a:r>
          </a:p>
          <a:p>
            <a:r>
              <a:rPr lang="en-CA" dirty="0" smtClean="0">
                <a:solidFill>
                  <a:schemeClr val="bg1"/>
                </a:solidFill>
                <a:latin typeface="Cambria" pitchFamily="18" charset="0"/>
              </a:rPr>
              <a:t>Polonius admits that he had sexual issues in his youth</a:t>
            </a:r>
          </a:p>
          <a:p>
            <a:r>
              <a:rPr lang="en-CA" dirty="0" smtClean="0">
                <a:solidFill>
                  <a:schemeClr val="bg1"/>
                </a:solidFill>
                <a:latin typeface="Cambria" pitchFamily="18" charset="0"/>
              </a:rPr>
              <a:t>This action goes against society’s values</a:t>
            </a:r>
          </a:p>
          <a:p>
            <a:r>
              <a:rPr lang="en-CA" dirty="0" smtClean="0">
                <a:solidFill>
                  <a:schemeClr val="bg1"/>
                </a:solidFill>
                <a:latin typeface="Cambria" pitchFamily="18" charset="0"/>
              </a:rPr>
              <a:t>Fishmongers are corrupt (thought to be ‘pimps’)</a:t>
            </a:r>
          </a:p>
          <a:p>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9</a:t>
            </a:fld>
            <a:endParaRPr lang="en-US" dirty="0"/>
          </a:p>
        </p:txBody>
      </p:sp>
    </p:spTree>
    <p:extLst>
      <p:ext uri="{BB962C8B-B14F-4D97-AF65-F5344CB8AC3E}">
        <p14:creationId xmlns:p14="http://schemas.microsoft.com/office/powerpoint/2010/main" val="109133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Donna will</a:t>
            </a:r>
            <a:r>
              <a:rPr lang="en-CA" baseline="0" dirty="0" smtClean="0"/>
              <a:t> explain the importance.</a:t>
            </a:r>
            <a:endParaRPr lang="en-CA" dirty="0" smtClean="0"/>
          </a:p>
          <a:p>
            <a:endParaRPr lang="en-CA" dirty="0" smtClean="0"/>
          </a:p>
          <a:p>
            <a:r>
              <a:rPr lang="en-CA" dirty="0" smtClean="0"/>
              <a:t>Hamlet speaks.</a:t>
            </a:r>
          </a:p>
          <a:p>
            <a:endParaRPr lang="en-CA" dirty="0" smtClean="0"/>
          </a:p>
          <a:p>
            <a:r>
              <a:rPr lang="en-CA" dirty="0" smtClean="0">
                <a:solidFill>
                  <a:schemeClr val="bg1"/>
                </a:solidFill>
                <a:latin typeface="Cambria" pitchFamily="18" charset="0"/>
              </a:rPr>
              <a:t>The sun god’s kiss causes the maggots to actively decompose the dog’s body</a:t>
            </a:r>
          </a:p>
          <a:p>
            <a:r>
              <a:rPr lang="en-CA" dirty="0" smtClean="0">
                <a:solidFill>
                  <a:schemeClr val="bg1"/>
                </a:solidFill>
                <a:latin typeface="Cambria" pitchFamily="18" charset="0"/>
              </a:rPr>
              <a:t>Corruption - dog’s body is corrupt (breaking down body)</a:t>
            </a:r>
          </a:p>
          <a:p>
            <a:r>
              <a:rPr lang="en-CA" dirty="0" smtClean="0">
                <a:solidFill>
                  <a:schemeClr val="bg1"/>
                </a:solidFill>
                <a:latin typeface="Cambria" pitchFamily="18" charset="0"/>
              </a:rPr>
              <a:t>Decay - maggots break down the dog’s body</a:t>
            </a:r>
          </a:p>
          <a:p>
            <a:endParaRPr lang="en-CA" dirty="0"/>
          </a:p>
        </p:txBody>
      </p:sp>
      <p:sp>
        <p:nvSpPr>
          <p:cNvPr id="4" name="Slide Number Placeholder 3"/>
          <p:cNvSpPr>
            <a:spLocks noGrp="1"/>
          </p:cNvSpPr>
          <p:nvPr>
            <p:ph type="sldNum" sz="quarter" idx="10"/>
          </p:nvPr>
        </p:nvSpPr>
        <p:spPr/>
        <p:txBody>
          <a:bodyPr/>
          <a:lstStyle/>
          <a:p>
            <a:fld id="{2963F2A2-E0CA-4EAC-8CBF-81C6218F333D}" type="slidenum">
              <a:rPr lang="en-US" smtClean="0"/>
              <a:t>10</a:t>
            </a:fld>
            <a:endParaRPr lang="en-US" dirty="0"/>
          </a:p>
        </p:txBody>
      </p:sp>
    </p:spTree>
    <p:extLst>
      <p:ext uri="{BB962C8B-B14F-4D97-AF65-F5344CB8AC3E}">
        <p14:creationId xmlns:p14="http://schemas.microsoft.com/office/powerpoint/2010/main" val="167754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882868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5986075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662621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13159911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41697090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1283691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3565584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3288175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2947163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29732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8DEB8-5B35-45D0-9046-14D9CC33C608}" type="datetimeFigureOut">
              <a:rPr lang="en-US" smtClean="0"/>
              <a:t>2013-07-15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t>‹#›</a:t>
            </a:fld>
            <a:endParaRPr lang="en-US" dirty="0"/>
          </a:p>
        </p:txBody>
      </p:sp>
    </p:spTree>
    <p:extLst>
      <p:ext uri="{BB962C8B-B14F-4D97-AF65-F5344CB8AC3E}">
        <p14:creationId xmlns:p14="http://schemas.microsoft.com/office/powerpoint/2010/main" val="1881526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8DEB8-5B35-45D0-9046-14D9CC33C608}" type="datetimeFigureOut">
              <a:rPr lang="en-US" smtClean="0"/>
              <a:t>2013-07-15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553B-89AC-485C-8EDE-0C4AD29C47CA}" type="slidenum">
              <a:rPr lang="en-US" smtClean="0"/>
              <a:t>‹#›</a:t>
            </a:fld>
            <a:endParaRPr lang="en-US" dirty="0"/>
          </a:p>
        </p:txBody>
      </p:sp>
    </p:spTree>
    <p:extLst>
      <p:ext uri="{BB962C8B-B14F-4D97-AF65-F5344CB8AC3E}">
        <p14:creationId xmlns:p14="http://schemas.microsoft.com/office/powerpoint/2010/main" val="25788177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596498" y="6013373"/>
            <a:ext cx="7818743" cy="523220"/>
          </a:xfrm>
          <a:prstGeom prst="rect">
            <a:avLst/>
          </a:prstGeom>
          <a:noFill/>
        </p:spPr>
        <p:txBody>
          <a:bodyPr wrap="none" rtlCol="0">
            <a:spAutoFit/>
          </a:bodyPr>
          <a:lstStyle/>
          <a:p>
            <a:pPr algn="ctr"/>
            <a:r>
              <a:rPr lang="en-US" sz="2800" dirty="0" smtClean="0">
                <a:solidFill>
                  <a:srgbClr val="F0F0F0"/>
                </a:solidFill>
                <a:latin typeface="Cambria" pitchFamily="18" charset="0"/>
              </a:rPr>
              <a:t>By</a:t>
            </a:r>
            <a:r>
              <a:rPr lang="en-US" sz="2800" dirty="0">
                <a:solidFill>
                  <a:srgbClr val="F0F0F0"/>
                </a:solidFill>
                <a:latin typeface="Cambria" pitchFamily="18" charset="0"/>
              </a:rPr>
              <a:t>: </a:t>
            </a:r>
            <a:r>
              <a:rPr lang="en-US" sz="2800" dirty="0" err="1">
                <a:solidFill>
                  <a:srgbClr val="F0F0F0"/>
                </a:solidFill>
                <a:latin typeface="Cambria" pitchFamily="18" charset="0"/>
              </a:rPr>
              <a:t>Esra</a:t>
            </a:r>
            <a:r>
              <a:rPr lang="en-US" sz="2800" dirty="0">
                <a:solidFill>
                  <a:srgbClr val="F0F0F0"/>
                </a:solidFill>
                <a:latin typeface="Cambria" pitchFamily="18" charset="0"/>
              </a:rPr>
              <a:t> A., Victoria </a:t>
            </a:r>
            <a:r>
              <a:rPr lang="en-US" sz="2800" dirty="0" smtClean="0">
                <a:solidFill>
                  <a:srgbClr val="F0F0F0"/>
                </a:solidFill>
                <a:latin typeface="Cambria" pitchFamily="18" charset="0"/>
              </a:rPr>
              <a:t>G</a:t>
            </a:r>
            <a:r>
              <a:rPr lang="en-US" sz="2800" dirty="0">
                <a:solidFill>
                  <a:srgbClr val="F0F0F0"/>
                </a:solidFill>
                <a:latin typeface="Cambria" pitchFamily="18" charset="0"/>
              </a:rPr>
              <a:t>., Kyle L., </a:t>
            </a:r>
            <a:r>
              <a:rPr lang="en-US" sz="2800" dirty="0" err="1">
                <a:solidFill>
                  <a:srgbClr val="F0F0F0"/>
                </a:solidFill>
                <a:latin typeface="Cambria" pitchFamily="18" charset="0"/>
              </a:rPr>
              <a:t>Tre</a:t>
            </a:r>
            <a:r>
              <a:rPr lang="en-US" sz="2800" dirty="0">
                <a:solidFill>
                  <a:srgbClr val="F0F0F0"/>
                </a:solidFill>
                <a:latin typeface="Cambria" pitchFamily="18" charset="0"/>
              </a:rPr>
              <a:t> N</a:t>
            </a:r>
            <a:r>
              <a:rPr lang="en-US" sz="2800" dirty="0" smtClean="0">
                <a:solidFill>
                  <a:srgbClr val="F0F0F0"/>
                </a:solidFill>
                <a:latin typeface="Cambria" pitchFamily="18" charset="0"/>
              </a:rPr>
              <a:t>., and Donna </a:t>
            </a:r>
            <a:r>
              <a:rPr lang="en-US" sz="2800" dirty="0">
                <a:solidFill>
                  <a:srgbClr val="F0F0F0"/>
                </a:solidFill>
                <a:latin typeface="Cambria" pitchFamily="18" charset="0"/>
              </a:rPr>
              <a:t>V.</a:t>
            </a:r>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136790" y="402613"/>
            <a:ext cx="8738161" cy="1107996"/>
          </a:xfrm>
          <a:prstGeom prst="rect">
            <a:avLst/>
          </a:prstGeom>
          <a:noFill/>
        </p:spPr>
        <p:txBody>
          <a:bodyPr wrap="square" rtlCol="0">
            <a:spAutoFit/>
          </a:bodyPr>
          <a:lstStyle/>
          <a:p>
            <a:pPr algn="ctr"/>
            <a:r>
              <a:rPr lang="en-US" sz="6600" b="1" dirty="0" smtClean="0">
                <a:solidFill>
                  <a:srgbClr val="F0F0F0"/>
                </a:solidFill>
                <a:latin typeface="Lucida Blackletter"/>
                <a:cs typeface="Lucida Blackletter"/>
              </a:rPr>
              <a:t>Rotting from Within</a:t>
            </a:r>
            <a:endParaRPr lang="en-US" sz="6600" b="1" dirty="0">
              <a:solidFill>
                <a:srgbClr val="F0F0F0"/>
              </a:solidFill>
              <a:latin typeface="Lucida Blackletter"/>
              <a:cs typeface="Lucida Blackletter"/>
            </a:endParaRPr>
          </a:p>
        </p:txBody>
      </p:sp>
      <p:grpSp>
        <p:nvGrpSpPr>
          <p:cNvPr id="3" name="Group 2"/>
          <p:cNvGrpSpPr/>
          <p:nvPr/>
        </p:nvGrpSpPr>
        <p:grpSpPr>
          <a:xfrm>
            <a:off x="0" y="1669315"/>
            <a:ext cx="9177820" cy="3843264"/>
            <a:chOff x="0" y="1788624"/>
            <a:chExt cx="9177820" cy="3843264"/>
          </a:xfrm>
        </p:grpSpPr>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36969"/>
              <a:ext cx="1916209" cy="127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921" t="32991" r="3152" b="7045"/>
            <a:stretch/>
          </p:blipFill>
          <p:spPr bwMode="auto">
            <a:xfrm>
              <a:off x="6476339" y="3369007"/>
              <a:ext cx="2667661" cy="1146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10585" t="6369" r="21037" b="16123"/>
            <a:stretch/>
          </p:blipFill>
          <p:spPr>
            <a:xfrm>
              <a:off x="1881905" y="1788624"/>
              <a:ext cx="5085823" cy="3843264"/>
            </a:xfrm>
            <a:prstGeom prst="roundRect">
              <a:avLst>
                <a:gd name="adj" fmla="val 7791"/>
              </a:avLst>
            </a:prstGeom>
            <a:ln>
              <a:noFill/>
            </a:ln>
            <a:effectLst>
              <a:outerShdw blurRad="190500" sx="102000" sy="102000" algn="tl" rotWithShape="0">
                <a:srgbClr val="000000">
                  <a:alpha val="70000"/>
                </a:srgbClr>
              </a:outerShdw>
            </a:effectLst>
          </p:spPr>
        </p:pic>
        <p:sp>
          <p:nvSpPr>
            <p:cNvPr id="2" name="TextBox 1"/>
            <p:cNvSpPr txBox="1"/>
            <p:nvPr/>
          </p:nvSpPr>
          <p:spPr>
            <a:xfrm>
              <a:off x="216663" y="2625005"/>
              <a:ext cx="1482882" cy="646331"/>
            </a:xfrm>
            <a:prstGeom prst="rect">
              <a:avLst/>
            </a:prstGeom>
            <a:noFill/>
          </p:spPr>
          <p:txBody>
            <a:bodyPr wrap="square" rtlCol="0">
              <a:spAutoFit/>
            </a:bodyPr>
            <a:lstStyle/>
            <a:p>
              <a:pPr algn="ctr"/>
              <a:r>
                <a:rPr lang="en-CA" sz="3600" dirty="0" smtClean="0">
                  <a:solidFill>
                    <a:schemeClr val="bg1"/>
                  </a:solidFill>
                  <a:latin typeface="Lucida Blackletter"/>
                  <a:cs typeface="Lucida Blackletter"/>
                </a:rPr>
                <a:t>Decay</a:t>
              </a:r>
              <a:endParaRPr lang="en-CA" sz="3600" dirty="0">
                <a:solidFill>
                  <a:schemeClr val="bg1"/>
                </a:solidFill>
                <a:latin typeface="Lucida Blackletter"/>
                <a:cs typeface="Lucida Blackletter"/>
              </a:endParaRPr>
            </a:p>
          </p:txBody>
        </p:sp>
        <p:sp>
          <p:nvSpPr>
            <p:cNvPr id="15" name="TextBox 14"/>
            <p:cNvSpPr txBox="1"/>
            <p:nvPr/>
          </p:nvSpPr>
          <p:spPr>
            <a:xfrm>
              <a:off x="7001548" y="2828229"/>
              <a:ext cx="2176272" cy="584776"/>
            </a:xfrm>
            <a:prstGeom prst="rect">
              <a:avLst/>
            </a:prstGeom>
            <a:noFill/>
          </p:spPr>
          <p:txBody>
            <a:bodyPr wrap="square" rtlCol="0">
              <a:spAutoFit/>
            </a:bodyPr>
            <a:lstStyle/>
            <a:p>
              <a:r>
                <a:rPr lang="en-CA" sz="3200" dirty="0" smtClean="0">
                  <a:solidFill>
                    <a:schemeClr val="bg1"/>
                  </a:solidFill>
                  <a:latin typeface="Lucida Blackletter"/>
                  <a:cs typeface="Lucida Blackletter"/>
                </a:rPr>
                <a:t>Corruption</a:t>
              </a:r>
              <a:endParaRPr lang="en-CA" sz="3200" dirty="0">
                <a:solidFill>
                  <a:schemeClr val="bg1"/>
                </a:solidFill>
                <a:latin typeface="Lucida Blackletter"/>
                <a:cs typeface="Lucida Blackletter"/>
              </a:endParaRPr>
            </a:p>
          </p:txBody>
        </p:sp>
      </p:grpSp>
    </p:spTree>
    <p:extLst>
      <p:ext uri="{BB962C8B-B14F-4D97-AF65-F5344CB8AC3E}">
        <p14:creationId xmlns:p14="http://schemas.microsoft.com/office/powerpoint/2010/main" val="14841813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 Placeholder 11"/>
          <p:cNvSpPr>
            <a:spLocks noGrp="1"/>
          </p:cNvSpPr>
          <p:nvPr>
            <p:ph type="body" idx="1"/>
          </p:nvPr>
        </p:nvSpPr>
        <p:spPr>
          <a:xfrm>
            <a:off x="457200" y="1535113"/>
            <a:ext cx="4040188" cy="639762"/>
          </a:xfrm>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5" name="Content Placeholder 12"/>
          <p:cNvSpPr>
            <a:spLocks noGrp="1"/>
          </p:cNvSpPr>
          <p:nvPr>
            <p:ph sz="half" idx="2"/>
          </p:nvPr>
        </p:nvSpPr>
        <p:spPr>
          <a:xfrm>
            <a:off x="457200" y="2174875"/>
            <a:ext cx="4040188" cy="3951288"/>
          </a:xfrm>
        </p:spPr>
        <p:txBody>
          <a:bodyPr>
            <a:normAutofit/>
          </a:bodyPr>
          <a:lstStyle/>
          <a:p>
            <a:pPr marL="0" indent="0" algn="ctr">
              <a:buNone/>
            </a:pPr>
            <a:r>
              <a:rPr lang="en-CA" sz="3200" dirty="0" smtClean="0">
                <a:solidFill>
                  <a:schemeClr val="bg1"/>
                </a:solidFill>
                <a:latin typeface="Cambria" pitchFamily="18" charset="0"/>
              </a:rPr>
              <a:t>“For if the sun breed maggots in a dead dog, being a god kissing carrion…”</a:t>
            </a:r>
          </a:p>
          <a:p>
            <a:pPr marL="0" indent="0" algn="ctr">
              <a:buNone/>
            </a:pPr>
            <a:r>
              <a:rPr lang="en-CA" sz="3200" dirty="0" smtClean="0">
                <a:solidFill>
                  <a:schemeClr val="bg1"/>
                </a:solidFill>
                <a:latin typeface="Cambria" pitchFamily="18" charset="0"/>
              </a:rPr>
              <a:t> (II.ii.179 – 180)</a:t>
            </a:r>
            <a:endParaRPr lang="en-CA" sz="3200" dirty="0">
              <a:solidFill>
                <a:schemeClr val="bg1"/>
              </a:solidFill>
              <a:latin typeface="Cambria" pitchFamily="18" charset="0"/>
            </a:endParaRPr>
          </a:p>
        </p:txBody>
      </p:sp>
      <p:sp>
        <p:nvSpPr>
          <p:cNvPr id="16" name="Text Placeholder 13"/>
          <p:cNvSpPr>
            <a:spLocks noGrp="1"/>
          </p:cNvSpPr>
          <p:nvPr>
            <p:ph type="body" sz="quarter" idx="3"/>
          </p:nvPr>
        </p:nvSpPr>
        <p:spPr>
          <a:xfrm>
            <a:off x="4645025" y="1535113"/>
            <a:ext cx="4041775" cy="639762"/>
          </a:xfrm>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7" name="Content Placeholder 14"/>
          <p:cNvSpPr>
            <a:spLocks noGrp="1"/>
          </p:cNvSpPr>
          <p:nvPr>
            <p:ph sz="quarter" idx="4"/>
          </p:nvPr>
        </p:nvSpPr>
        <p:spPr>
          <a:xfrm>
            <a:off x="4572000" y="2198494"/>
            <a:ext cx="4536504" cy="3951288"/>
          </a:xfrm>
        </p:spPr>
        <p:txBody>
          <a:bodyPr/>
          <a:lstStyle/>
          <a:p>
            <a:r>
              <a:rPr lang="en-CA" sz="2800" dirty="0" smtClean="0">
                <a:solidFill>
                  <a:schemeClr val="bg1"/>
                </a:solidFill>
                <a:latin typeface="Cambria" pitchFamily="18" charset="0"/>
              </a:rPr>
              <a:t>The sun god’s kiss causes the maggots to actively decompose the dog’s body</a:t>
            </a:r>
          </a:p>
          <a:p>
            <a:r>
              <a:rPr lang="en-CA" sz="2800" dirty="0" smtClean="0">
                <a:solidFill>
                  <a:schemeClr val="bg1"/>
                </a:solidFill>
                <a:latin typeface="Cambria" pitchFamily="18" charset="0"/>
              </a:rPr>
              <a:t>Corruption - dog’s body is corrupt (breaking down body)</a:t>
            </a:r>
          </a:p>
          <a:p>
            <a:r>
              <a:rPr lang="en-CA" sz="2800" dirty="0" smtClean="0">
                <a:solidFill>
                  <a:schemeClr val="bg1"/>
                </a:solidFill>
                <a:latin typeface="Cambria" pitchFamily="18" charset="0"/>
              </a:rPr>
              <a:t>Decay - maggots break down the dog’s body</a:t>
            </a:r>
            <a:endParaRPr lang="en-CA" sz="2800" dirty="0">
              <a:solidFill>
                <a:schemeClr val="bg1"/>
              </a:solidFill>
              <a:latin typeface="Cambria" pitchFamily="18" charset="0"/>
            </a:endParaRPr>
          </a:p>
          <a:p>
            <a:endParaRPr lang="en-CA" dirty="0">
              <a:solidFill>
                <a:schemeClr val="bg1"/>
              </a:solidFill>
              <a:latin typeface="Cambria" pitchFamily="18" charset="0"/>
            </a:endParaRPr>
          </a:p>
        </p:txBody>
      </p:sp>
      <p:pic>
        <p:nvPicPr>
          <p:cNvPr id="13" name="Picture 3"/>
          <p:cNvPicPr>
            <a:picLocks noChangeAspect="1" noChangeArrowheads="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915111" y="4903186"/>
            <a:ext cx="2936809" cy="195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236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itle 32"/>
          <p:cNvSpPr txBox="1">
            <a:spLocks/>
          </p:cNvSpPr>
          <p:nvPr/>
        </p:nvSpPr>
        <p:spPr>
          <a:xfrm>
            <a:off x="685800" y="21304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9600" b="1" dirty="0" smtClean="0">
                <a:solidFill>
                  <a:schemeClr val="bg1"/>
                </a:solidFill>
                <a:latin typeface="Lucida Blackletter"/>
                <a:cs typeface="Lucida Blackletter"/>
              </a:rPr>
              <a:t>Act IV</a:t>
            </a:r>
            <a:endParaRPr lang="en-CA" sz="9600" b="1" dirty="0">
              <a:solidFill>
                <a:schemeClr val="bg1"/>
              </a:solidFill>
              <a:latin typeface="Lucida Blackletter"/>
              <a:cs typeface="Lucida Blackletter"/>
            </a:endParaRPr>
          </a:p>
        </p:txBody>
      </p:sp>
    </p:spTree>
    <p:extLst>
      <p:ext uri="{BB962C8B-B14F-4D97-AF65-F5344CB8AC3E}">
        <p14:creationId xmlns:p14="http://schemas.microsoft.com/office/powerpoint/2010/main" val="6808910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 Placeholder 9"/>
          <p:cNvSpPr>
            <a:spLocks noGrp="1"/>
          </p:cNvSpPr>
          <p:nvPr>
            <p:ph type="body" idx="1"/>
          </p:nvPr>
        </p:nvSpPr>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1" name="Content Placeholder 10"/>
          <p:cNvSpPr>
            <a:spLocks noGrp="1"/>
          </p:cNvSpPr>
          <p:nvPr>
            <p:ph sz="half" idx="2"/>
          </p:nvPr>
        </p:nvSpPr>
        <p:spPr/>
        <p:txBody>
          <a:bodyPr>
            <a:normAutofit/>
          </a:bodyPr>
          <a:lstStyle/>
          <a:p>
            <a:pPr marL="0" indent="0" algn="ctr">
              <a:buNone/>
            </a:pPr>
            <a:r>
              <a:rPr lang="en-US" sz="3200" dirty="0" smtClean="0">
                <a:solidFill>
                  <a:schemeClr val="bg1"/>
                </a:solidFill>
                <a:latin typeface="Cambria" pitchFamily="18" charset="0"/>
              </a:rPr>
              <a:t>“</a:t>
            </a:r>
            <a:r>
              <a:rPr lang="en-US" sz="3200" dirty="0">
                <a:solidFill>
                  <a:schemeClr val="bg1"/>
                </a:solidFill>
                <a:latin typeface="Cambria" pitchFamily="18" charset="0"/>
              </a:rPr>
              <a:t>Not where he eats, but where he is eaten: a </a:t>
            </a:r>
            <a:r>
              <a:rPr lang="en-US" sz="3200" dirty="0" smtClean="0">
                <a:solidFill>
                  <a:schemeClr val="bg1"/>
                </a:solidFill>
                <a:latin typeface="Cambria" pitchFamily="18" charset="0"/>
              </a:rPr>
              <a:t>certain</a:t>
            </a:r>
          </a:p>
          <a:p>
            <a:pPr marL="0" indent="0" algn="ctr">
              <a:buNone/>
            </a:pPr>
            <a:r>
              <a:rPr lang="en-US" sz="3200" dirty="0" smtClean="0">
                <a:solidFill>
                  <a:schemeClr val="bg1"/>
                </a:solidFill>
                <a:latin typeface="Cambria" pitchFamily="18" charset="0"/>
              </a:rPr>
              <a:t>convocation </a:t>
            </a:r>
            <a:r>
              <a:rPr lang="en-US" sz="3200" dirty="0">
                <a:solidFill>
                  <a:schemeClr val="bg1"/>
                </a:solidFill>
                <a:latin typeface="Cambria" pitchFamily="18" charset="0"/>
              </a:rPr>
              <a:t>of politic worms are </a:t>
            </a:r>
            <a:r>
              <a:rPr lang="en-US" sz="3200" dirty="0" err="1">
                <a:solidFill>
                  <a:schemeClr val="bg1"/>
                </a:solidFill>
                <a:latin typeface="Cambria" pitchFamily="18" charset="0"/>
              </a:rPr>
              <a:t>e’en</a:t>
            </a:r>
            <a:r>
              <a:rPr lang="en-US" sz="3200" dirty="0">
                <a:solidFill>
                  <a:schemeClr val="bg1"/>
                </a:solidFill>
                <a:latin typeface="Cambria" pitchFamily="18" charset="0"/>
              </a:rPr>
              <a:t> at him</a:t>
            </a:r>
            <a:r>
              <a:rPr lang="en-US" sz="3200" dirty="0" smtClean="0">
                <a:solidFill>
                  <a:schemeClr val="bg1"/>
                </a:solidFill>
                <a:latin typeface="Cambria" pitchFamily="18" charset="0"/>
              </a:rPr>
              <a:t>.”(IV.iii.20-21</a:t>
            </a:r>
            <a:r>
              <a:rPr lang="en-US" sz="3200" dirty="0">
                <a:solidFill>
                  <a:schemeClr val="bg1"/>
                </a:solidFill>
                <a:latin typeface="Cambria" pitchFamily="18" charset="0"/>
              </a:rPr>
              <a:t>) </a:t>
            </a:r>
            <a:endParaRPr lang="en-CA" sz="3200" dirty="0">
              <a:solidFill>
                <a:schemeClr val="bg1"/>
              </a:solidFill>
              <a:latin typeface="Cambria" pitchFamily="18" charset="0"/>
            </a:endParaRPr>
          </a:p>
        </p:txBody>
      </p:sp>
      <p:sp>
        <p:nvSpPr>
          <p:cNvPr id="12" name="Text Placeholder 11"/>
          <p:cNvSpPr>
            <a:spLocks noGrp="1"/>
          </p:cNvSpPr>
          <p:nvPr>
            <p:ph type="body" sz="quarter" idx="3"/>
          </p:nvPr>
        </p:nvSpPr>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3" name="Content Placeholder 12"/>
          <p:cNvSpPr>
            <a:spLocks noGrp="1"/>
          </p:cNvSpPr>
          <p:nvPr>
            <p:ph sz="quarter" idx="4"/>
          </p:nvPr>
        </p:nvSpPr>
        <p:spPr>
          <a:xfrm>
            <a:off x="4645025" y="2174874"/>
            <a:ext cx="4498975" cy="4422477"/>
          </a:xfrm>
        </p:spPr>
        <p:txBody>
          <a:bodyPr>
            <a:noAutofit/>
          </a:bodyPr>
          <a:lstStyle/>
          <a:p>
            <a:r>
              <a:rPr lang="en-US" sz="2600" dirty="0" smtClean="0">
                <a:solidFill>
                  <a:schemeClr val="bg1"/>
                </a:solidFill>
                <a:latin typeface="Cambria" pitchFamily="18" charset="0"/>
              </a:rPr>
              <a:t>Imagery </a:t>
            </a:r>
            <a:r>
              <a:rPr lang="en-US" sz="2600" dirty="0">
                <a:solidFill>
                  <a:schemeClr val="bg1"/>
                </a:solidFill>
                <a:latin typeface="Cambria" pitchFamily="18" charset="0"/>
              </a:rPr>
              <a:t>of </a:t>
            </a:r>
            <a:r>
              <a:rPr lang="en-US" sz="2600" dirty="0" smtClean="0">
                <a:solidFill>
                  <a:schemeClr val="bg1"/>
                </a:solidFill>
                <a:latin typeface="Cambria" pitchFamily="18" charset="0"/>
              </a:rPr>
              <a:t>decay</a:t>
            </a:r>
            <a:endParaRPr lang="en-US" sz="2600" dirty="0">
              <a:solidFill>
                <a:schemeClr val="bg1"/>
              </a:solidFill>
              <a:latin typeface="Cambria" pitchFamily="18" charset="0"/>
            </a:endParaRPr>
          </a:p>
          <a:p>
            <a:r>
              <a:rPr lang="en-US" sz="2600" dirty="0" smtClean="0">
                <a:solidFill>
                  <a:schemeClr val="bg1"/>
                </a:solidFill>
                <a:latin typeface="Cambria" pitchFamily="18" charset="0"/>
              </a:rPr>
              <a:t>This </a:t>
            </a:r>
            <a:r>
              <a:rPr lang="en-US" sz="2600" dirty="0">
                <a:solidFill>
                  <a:schemeClr val="bg1"/>
                </a:solidFill>
                <a:latin typeface="Cambria" pitchFamily="18" charset="0"/>
              </a:rPr>
              <a:t>is Hamlet’s reply when asked by Claudius about the whereabouts of Polonius’ </a:t>
            </a:r>
            <a:r>
              <a:rPr lang="en-US" sz="2600" dirty="0" smtClean="0">
                <a:solidFill>
                  <a:schemeClr val="bg1"/>
                </a:solidFill>
                <a:latin typeface="Cambria" pitchFamily="18" charset="0"/>
              </a:rPr>
              <a:t>body.</a:t>
            </a:r>
            <a:endParaRPr lang="en-US" sz="2600" dirty="0">
              <a:solidFill>
                <a:schemeClr val="bg1"/>
              </a:solidFill>
              <a:latin typeface="Cambria" pitchFamily="18" charset="0"/>
            </a:endParaRPr>
          </a:p>
          <a:p>
            <a:r>
              <a:rPr lang="en-US" sz="2600" dirty="0" smtClean="0">
                <a:solidFill>
                  <a:schemeClr val="bg1"/>
                </a:solidFill>
                <a:latin typeface="Cambria" pitchFamily="18" charset="0"/>
              </a:rPr>
              <a:t>Hamlet </a:t>
            </a:r>
            <a:r>
              <a:rPr lang="en-US" sz="2600" dirty="0">
                <a:solidFill>
                  <a:schemeClr val="bg1"/>
                </a:solidFill>
                <a:latin typeface="Cambria" pitchFamily="18" charset="0"/>
              </a:rPr>
              <a:t>is talking about the worms eating Polonius’ </a:t>
            </a:r>
            <a:r>
              <a:rPr lang="en-US" sz="2600" dirty="0" smtClean="0">
                <a:solidFill>
                  <a:schemeClr val="bg1"/>
                </a:solidFill>
                <a:latin typeface="Cambria" pitchFamily="18" charset="0"/>
              </a:rPr>
              <a:t>body; </a:t>
            </a:r>
            <a:r>
              <a:rPr lang="en-US" sz="2600" dirty="0">
                <a:solidFill>
                  <a:schemeClr val="bg1"/>
                </a:solidFill>
                <a:latin typeface="Cambria" pitchFamily="18" charset="0"/>
              </a:rPr>
              <a:t>the body is decomposing </a:t>
            </a:r>
          </a:p>
          <a:p>
            <a:r>
              <a:rPr lang="en-US" sz="2600" dirty="0" smtClean="0">
                <a:solidFill>
                  <a:schemeClr val="bg1"/>
                </a:solidFill>
                <a:latin typeface="Cambria" pitchFamily="18" charset="0"/>
              </a:rPr>
              <a:t>Reflects </a:t>
            </a:r>
            <a:r>
              <a:rPr lang="en-US" sz="2600" dirty="0">
                <a:solidFill>
                  <a:schemeClr val="bg1"/>
                </a:solidFill>
                <a:latin typeface="Cambria" pitchFamily="18" charset="0"/>
              </a:rPr>
              <a:t>on the state of Denmark</a:t>
            </a:r>
            <a:endParaRPr lang="en-CA" sz="2600" dirty="0">
              <a:solidFill>
                <a:schemeClr val="bg1"/>
              </a:solidFill>
              <a:latin typeface="Cambria" pitchFamily="18" charset="0"/>
            </a:endParaRPr>
          </a:p>
        </p:txBody>
      </p:sp>
    </p:spTree>
    <p:extLst>
      <p:ext uri="{BB962C8B-B14F-4D97-AF65-F5344CB8AC3E}">
        <p14:creationId xmlns:p14="http://schemas.microsoft.com/office/powerpoint/2010/main" val="3625200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 Placeholder 9"/>
          <p:cNvSpPr>
            <a:spLocks noGrp="1"/>
          </p:cNvSpPr>
          <p:nvPr>
            <p:ph type="body" idx="1"/>
          </p:nvPr>
        </p:nvSpPr>
        <p:spPr>
          <a:xfrm>
            <a:off x="457200" y="1535113"/>
            <a:ext cx="4040188" cy="639762"/>
          </a:xfrm>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4" name="Content Placeholder 10"/>
          <p:cNvSpPr>
            <a:spLocks noGrp="1"/>
          </p:cNvSpPr>
          <p:nvPr>
            <p:ph sz="half" idx="2"/>
          </p:nvPr>
        </p:nvSpPr>
        <p:spPr>
          <a:xfrm>
            <a:off x="457200" y="2174875"/>
            <a:ext cx="4040188" cy="3951288"/>
          </a:xfrm>
        </p:spPr>
        <p:txBody>
          <a:bodyPr>
            <a:normAutofit fontScale="92500" lnSpcReduction="20000"/>
          </a:bodyPr>
          <a:lstStyle/>
          <a:p>
            <a:pPr marL="0" indent="0" algn="ctr">
              <a:buNone/>
            </a:pPr>
            <a:r>
              <a:rPr lang="en-US" sz="3200" dirty="0" smtClean="0">
                <a:solidFill>
                  <a:schemeClr val="bg1"/>
                </a:solidFill>
                <a:latin typeface="Cambria" pitchFamily="18" charset="0"/>
              </a:rPr>
              <a:t>“</a:t>
            </a:r>
            <a:r>
              <a:rPr lang="en-CA" sz="3200" dirty="0">
                <a:solidFill>
                  <a:schemeClr val="bg1"/>
                </a:solidFill>
                <a:latin typeface="Cambria" pitchFamily="18" charset="0"/>
              </a:rPr>
              <a:t>The present death of Hamlet. Do it, England; </a:t>
            </a:r>
            <a:br>
              <a:rPr lang="en-CA" sz="3200" dirty="0">
                <a:solidFill>
                  <a:schemeClr val="bg1"/>
                </a:solidFill>
                <a:latin typeface="Cambria" pitchFamily="18" charset="0"/>
              </a:rPr>
            </a:br>
            <a:r>
              <a:rPr lang="en-CA" sz="3200" dirty="0">
                <a:solidFill>
                  <a:schemeClr val="bg1"/>
                </a:solidFill>
                <a:latin typeface="Cambria" pitchFamily="18" charset="0"/>
              </a:rPr>
              <a:t>For like the hectic in my blood he rages,</a:t>
            </a:r>
            <a:br>
              <a:rPr lang="en-CA" sz="3200" dirty="0">
                <a:solidFill>
                  <a:schemeClr val="bg1"/>
                </a:solidFill>
                <a:latin typeface="Cambria" pitchFamily="18" charset="0"/>
              </a:rPr>
            </a:br>
            <a:r>
              <a:rPr lang="en-CA" sz="3200" dirty="0" smtClean="0">
                <a:solidFill>
                  <a:schemeClr val="bg1"/>
                </a:solidFill>
                <a:latin typeface="Cambria" pitchFamily="18" charset="0"/>
              </a:rPr>
              <a:t>And </a:t>
            </a:r>
            <a:r>
              <a:rPr lang="en-CA" sz="3200" dirty="0">
                <a:solidFill>
                  <a:schemeClr val="bg1"/>
                </a:solidFill>
                <a:latin typeface="Cambria" pitchFamily="18" charset="0"/>
              </a:rPr>
              <a:t>thou must cure me: till I know 'tis done,</a:t>
            </a:r>
            <a:br>
              <a:rPr lang="en-CA" sz="3200" dirty="0">
                <a:solidFill>
                  <a:schemeClr val="bg1"/>
                </a:solidFill>
                <a:latin typeface="Cambria" pitchFamily="18" charset="0"/>
              </a:rPr>
            </a:br>
            <a:r>
              <a:rPr lang="en-CA" sz="3200" dirty="0" err="1">
                <a:solidFill>
                  <a:schemeClr val="bg1"/>
                </a:solidFill>
                <a:latin typeface="Cambria" pitchFamily="18" charset="0"/>
              </a:rPr>
              <a:t>Howe'er</a:t>
            </a:r>
            <a:r>
              <a:rPr lang="en-CA" sz="3200" dirty="0">
                <a:solidFill>
                  <a:schemeClr val="bg1"/>
                </a:solidFill>
                <a:latin typeface="Cambria" pitchFamily="18" charset="0"/>
              </a:rPr>
              <a:t> my haps, my joys were ne'er begun</a:t>
            </a:r>
            <a:r>
              <a:rPr lang="en-CA" sz="3200" dirty="0" smtClean="0">
                <a:solidFill>
                  <a:schemeClr val="bg1"/>
                </a:solidFill>
                <a:latin typeface="Cambria" pitchFamily="18" charset="0"/>
              </a:rPr>
              <a:t>.</a:t>
            </a:r>
            <a:r>
              <a:rPr lang="en-US" sz="3200" dirty="0" smtClean="0">
                <a:solidFill>
                  <a:schemeClr val="bg1"/>
                </a:solidFill>
                <a:latin typeface="Cambria" pitchFamily="18" charset="0"/>
              </a:rPr>
              <a:t>”</a:t>
            </a:r>
          </a:p>
          <a:p>
            <a:pPr marL="0" indent="0" algn="ctr">
              <a:buNone/>
            </a:pPr>
            <a:r>
              <a:rPr lang="en-US" sz="3200" dirty="0" smtClean="0">
                <a:solidFill>
                  <a:schemeClr val="bg1"/>
                </a:solidFill>
                <a:latin typeface="Cambria" pitchFamily="18" charset="0"/>
              </a:rPr>
              <a:t>(IV.iii.66-69) </a:t>
            </a:r>
            <a:endParaRPr lang="en-CA" sz="3200" dirty="0">
              <a:solidFill>
                <a:schemeClr val="bg1"/>
              </a:solidFill>
              <a:latin typeface="Cambria" pitchFamily="18" charset="0"/>
            </a:endParaRPr>
          </a:p>
        </p:txBody>
      </p:sp>
      <p:sp>
        <p:nvSpPr>
          <p:cNvPr id="15" name="Text Placeholder 11"/>
          <p:cNvSpPr>
            <a:spLocks noGrp="1"/>
          </p:cNvSpPr>
          <p:nvPr>
            <p:ph type="body" sz="quarter" idx="3"/>
          </p:nvPr>
        </p:nvSpPr>
        <p:spPr>
          <a:xfrm>
            <a:off x="4645025" y="1535113"/>
            <a:ext cx="4041775" cy="639762"/>
          </a:xfrm>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6" name="Content Placeholder 12"/>
          <p:cNvSpPr>
            <a:spLocks noGrp="1"/>
          </p:cNvSpPr>
          <p:nvPr>
            <p:ph sz="quarter" idx="4"/>
          </p:nvPr>
        </p:nvSpPr>
        <p:spPr>
          <a:xfrm>
            <a:off x="4645025" y="2174874"/>
            <a:ext cx="4498975" cy="4422477"/>
          </a:xfrm>
        </p:spPr>
        <p:txBody>
          <a:bodyPr>
            <a:noAutofit/>
          </a:bodyPr>
          <a:lstStyle/>
          <a:p>
            <a:r>
              <a:rPr lang="en-CA" sz="2800" dirty="0" smtClean="0">
                <a:solidFill>
                  <a:schemeClr val="bg1"/>
                </a:solidFill>
                <a:latin typeface="Cambria" pitchFamily="18" charset="0"/>
              </a:rPr>
              <a:t>Example </a:t>
            </a:r>
            <a:r>
              <a:rPr lang="en-CA" sz="2800" dirty="0">
                <a:solidFill>
                  <a:schemeClr val="bg1"/>
                </a:solidFill>
                <a:latin typeface="Cambria" pitchFamily="18" charset="0"/>
              </a:rPr>
              <a:t>of </a:t>
            </a:r>
            <a:r>
              <a:rPr lang="en-CA" sz="2800" dirty="0" smtClean="0">
                <a:solidFill>
                  <a:schemeClr val="bg1"/>
                </a:solidFill>
                <a:latin typeface="Cambria" pitchFamily="18" charset="0"/>
              </a:rPr>
              <a:t>corruption</a:t>
            </a:r>
          </a:p>
          <a:p>
            <a:r>
              <a:rPr lang="en-CA" sz="2800" dirty="0" smtClean="0">
                <a:solidFill>
                  <a:schemeClr val="bg1"/>
                </a:solidFill>
                <a:latin typeface="Cambria" pitchFamily="18" charset="0"/>
              </a:rPr>
              <a:t>Claudius </a:t>
            </a:r>
            <a:r>
              <a:rPr lang="en-CA" sz="2800" dirty="0">
                <a:solidFill>
                  <a:schemeClr val="bg1"/>
                </a:solidFill>
                <a:latin typeface="Cambria" pitchFamily="18" charset="0"/>
              </a:rPr>
              <a:t>sends Hamlet to England </a:t>
            </a:r>
            <a:r>
              <a:rPr lang="en-CA" sz="2800" dirty="0" smtClean="0">
                <a:solidFill>
                  <a:schemeClr val="bg1"/>
                </a:solidFill>
                <a:latin typeface="Cambria" pitchFamily="18" charset="0"/>
              </a:rPr>
              <a:t>for execution</a:t>
            </a:r>
          </a:p>
          <a:p>
            <a:r>
              <a:rPr lang="en-CA" sz="2800" dirty="0" smtClean="0">
                <a:solidFill>
                  <a:schemeClr val="bg1"/>
                </a:solidFill>
                <a:latin typeface="Cambria" pitchFamily="18" charset="0"/>
              </a:rPr>
              <a:t>Partaking </a:t>
            </a:r>
            <a:r>
              <a:rPr lang="en-CA" sz="2800" dirty="0">
                <a:solidFill>
                  <a:schemeClr val="bg1"/>
                </a:solidFill>
                <a:latin typeface="Cambria" pitchFamily="18" charset="0"/>
              </a:rPr>
              <a:t>in murder is evil and corrupt </a:t>
            </a:r>
            <a:endParaRPr lang="en-CA" sz="2600" dirty="0">
              <a:solidFill>
                <a:schemeClr val="bg1"/>
              </a:solidFill>
              <a:latin typeface="Cambria" pitchFamily="18" charset="0"/>
            </a:endParaRPr>
          </a:p>
        </p:txBody>
      </p:sp>
    </p:spTree>
    <p:extLst>
      <p:ext uri="{BB962C8B-B14F-4D97-AF65-F5344CB8AC3E}">
        <p14:creationId xmlns:p14="http://schemas.microsoft.com/office/powerpoint/2010/main" val="13584338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 Placeholder 9"/>
          <p:cNvSpPr>
            <a:spLocks noGrp="1"/>
          </p:cNvSpPr>
          <p:nvPr>
            <p:ph type="body" idx="1"/>
          </p:nvPr>
        </p:nvSpPr>
        <p:spPr>
          <a:xfrm>
            <a:off x="457200" y="1535113"/>
            <a:ext cx="4040188" cy="639762"/>
          </a:xfrm>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4" name="Content Placeholder 10"/>
          <p:cNvSpPr>
            <a:spLocks noGrp="1"/>
          </p:cNvSpPr>
          <p:nvPr>
            <p:ph sz="half" idx="2"/>
          </p:nvPr>
        </p:nvSpPr>
        <p:spPr>
          <a:xfrm>
            <a:off x="457200" y="2174875"/>
            <a:ext cx="4040188" cy="3951288"/>
          </a:xfrm>
        </p:spPr>
        <p:txBody>
          <a:bodyPr>
            <a:normAutofit/>
          </a:bodyPr>
          <a:lstStyle/>
          <a:p>
            <a:pPr marL="0" indent="0" algn="ctr">
              <a:buNone/>
            </a:pPr>
            <a:r>
              <a:rPr lang="en-US" sz="3000" dirty="0" smtClean="0">
                <a:solidFill>
                  <a:schemeClr val="bg1"/>
                </a:solidFill>
                <a:latin typeface="Cambria" pitchFamily="18" charset="0"/>
              </a:rPr>
              <a:t>“poor Ophelia,</a:t>
            </a:r>
          </a:p>
          <a:p>
            <a:pPr marL="0" indent="0" algn="ctr">
              <a:buNone/>
            </a:pPr>
            <a:r>
              <a:rPr lang="en-US" sz="3000" dirty="0" smtClean="0">
                <a:solidFill>
                  <a:schemeClr val="bg1"/>
                </a:solidFill>
                <a:latin typeface="Cambria" pitchFamily="18" charset="0"/>
              </a:rPr>
              <a:t>Divided from herself and her fair judgment,</a:t>
            </a:r>
          </a:p>
          <a:p>
            <a:pPr marL="0" indent="0" algn="ctr">
              <a:buNone/>
            </a:pPr>
            <a:r>
              <a:rPr lang="en-US" sz="3000" dirty="0" smtClean="0">
                <a:solidFill>
                  <a:schemeClr val="bg1"/>
                </a:solidFill>
                <a:latin typeface="Cambria" pitchFamily="18" charset="0"/>
              </a:rPr>
              <a:t>Without the which we are pictures, or mere beasts:”</a:t>
            </a:r>
          </a:p>
          <a:p>
            <a:pPr marL="0" indent="0" algn="ctr">
              <a:buNone/>
            </a:pPr>
            <a:r>
              <a:rPr lang="en-US" sz="3000" smtClean="0">
                <a:solidFill>
                  <a:schemeClr val="bg1"/>
                </a:solidFill>
                <a:latin typeface="Cambria" pitchFamily="18" charset="0"/>
              </a:rPr>
              <a:t>(IV.v</a:t>
            </a:r>
            <a:r>
              <a:rPr lang="en-US" sz="3000" dirty="0" smtClean="0">
                <a:solidFill>
                  <a:schemeClr val="bg1"/>
                </a:solidFill>
                <a:latin typeface="Cambria" pitchFamily="18" charset="0"/>
              </a:rPr>
              <a:t>.82-84) </a:t>
            </a:r>
            <a:endParaRPr lang="en-CA" sz="3000" dirty="0">
              <a:solidFill>
                <a:schemeClr val="bg1"/>
              </a:solidFill>
              <a:latin typeface="Cambria" pitchFamily="18" charset="0"/>
            </a:endParaRPr>
          </a:p>
        </p:txBody>
      </p:sp>
      <p:sp>
        <p:nvSpPr>
          <p:cNvPr id="15" name="Text Placeholder 11"/>
          <p:cNvSpPr>
            <a:spLocks noGrp="1"/>
          </p:cNvSpPr>
          <p:nvPr>
            <p:ph type="body" sz="quarter" idx="3"/>
          </p:nvPr>
        </p:nvSpPr>
        <p:spPr>
          <a:xfrm>
            <a:off x="4645025" y="1535113"/>
            <a:ext cx="4041775" cy="639762"/>
          </a:xfrm>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6" name="Content Placeholder 12"/>
          <p:cNvSpPr>
            <a:spLocks noGrp="1"/>
          </p:cNvSpPr>
          <p:nvPr>
            <p:ph sz="quarter" idx="4"/>
          </p:nvPr>
        </p:nvSpPr>
        <p:spPr>
          <a:xfrm>
            <a:off x="4645025" y="2174874"/>
            <a:ext cx="4498975" cy="4422477"/>
          </a:xfrm>
        </p:spPr>
        <p:txBody>
          <a:bodyPr>
            <a:noAutofit/>
          </a:bodyPr>
          <a:lstStyle/>
          <a:p>
            <a:r>
              <a:rPr lang="en-CA" sz="2800" dirty="0" smtClean="0">
                <a:solidFill>
                  <a:schemeClr val="bg1"/>
                </a:solidFill>
                <a:latin typeface="Cambria" pitchFamily="18" charset="0"/>
              </a:rPr>
              <a:t>Claudius expresses without our sanity we are just animals</a:t>
            </a:r>
          </a:p>
          <a:p>
            <a:r>
              <a:rPr lang="en-CA" sz="2800" dirty="0" smtClean="0">
                <a:solidFill>
                  <a:schemeClr val="bg1"/>
                </a:solidFill>
                <a:latin typeface="Cambria" pitchFamily="18" charset="0"/>
              </a:rPr>
              <a:t>Decay – Ophelia’s mental health decays after the loss of her father Polonius</a:t>
            </a:r>
          </a:p>
          <a:p>
            <a:r>
              <a:rPr lang="en-CA" sz="2800" dirty="0" smtClean="0">
                <a:solidFill>
                  <a:schemeClr val="bg1"/>
                </a:solidFill>
                <a:latin typeface="Cambria" pitchFamily="18" charset="0"/>
              </a:rPr>
              <a:t>False love from Hamlet</a:t>
            </a:r>
          </a:p>
          <a:p>
            <a:pPr marL="0" indent="0">
              <a:buNone/>
            </a:pPr>
            <a:endParaRPr lang="en-CA" sz="2600" dirty="0">
              <a:solidFill>
                <a:schemeClr val="bg1"/>
              </a:solidFill>
              <a:latin typeface="Cambria" pitchFamily="18" charset="0"/>
            </a:endParaRPr>
          </a:p>
        </p:txBody>
      </p:sp>
    </p:spTree>
    <p:extLst>
      <p:ext uri="{BB962C8B-B14F-4D97-AF65-F5344CB8AC3E}">
        <p14:creationId xmlns:p14="http://schemas.microsoft.com/office/powerpoint/2010/main" val="27591700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itle 32"/>
          <p:cNvSpPr txBox="1">
            <a:spLocks/>
          </p:cNvSpPr>
          <p:nvPr/>
        </p:nvSpPr>
        <p:spPr>
          <a:xfrm>
            <a:off x="685800" y="21304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9600" b="1" dirty="0" smtClean="0">
                <a:solidFill>
                  <a:schemeClr val="bg1"/>
                </a:solidFill>
                <a:latin typeface="Lucida Blackletter"/>
                <a:cs typeface="Lucida Blackletter"/>
              </a:rPr>
              <a:t>Act V</a:t>
            </a:r>
            <a:endParaRPr lang="en-CA" sz="9600" b="1" dirty="0">
              <a:solidFill>
                <a:schemeClr val="bg1"/>
              </a:solidFill>
              <a:latin typeface="Lucida Blackletter"/>
              <a:cs typeface="Lucida Blackletter"/>
            </a:endParaRPr>
          </a:p>
        </p:txBody>
      </p:sp>
    </p:spTree>
    <p:extLst>
      <p:ext uri="{BB962C8B-B14F-4D97-AF65-F5344CB8AC3E}">
        <p14:creationId xmlns:p14="http://schemas.microsoft.com/office/powerpoint/2010/main" val="147956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rot="10800000">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 Placeholder 9"/>
          <p:cNvSpPr>
            <a:spLocks noGrp="1"/>
          </p:cNvSpPr>
          <p:nvPr>
            <p:ph type="body" idx="1"/>
          </p:nvPr>
        </p:nvSpPr>
        <p:spPr/>
        <p:txBody>
          <a:bodyPr>
            <a:no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1" name="Content Placeholder 10"/>
          <p:cNvSpPr>
            <a:spLocks noGrp="1"/>
          </p:cNvSpPr>
          <p:nvPr>
            <p:ph sz="half" idx="2"/>
          </p:nvPr>
        </p:nvSpPr>
        <p:spPr/>
        <p:txBody>
          <a:bodyPr>
            <a:normAutofit/>
          </a:bodyPr>
          <a:lstStyle/>
          <a:p>
            <a:pPr marL="0" indent="0" algn="ctr">
              <a:buNone/>
            </a:pPr>
            <a:r>
              <a:rPr lang="en-CA" sz="2800" dirty="0" smtClean="0">
                <a:solidFill>
                  <a:schemeClr val="bg1"/>
                </a:solidFill>
                <a:latin typeface="Cambria" pitchFamily="18" charset="0"/>
              </a:rPr>
              <a:t>“Take </a:t>
            </a:r>
            <a:r>
              <a:rPr lang="en-CA" sz="2800" dirty="0">
                <a:solidFill>
                  <a:schemeClr val="bg1"/>
                </a:solidFill>
                <a:latin typeface="Cambria" pitchFamily="18" charset="0"/>
              </a:rPr>
              <a:t>up the bodies: such a sight as this</a:t>
            </a:r>
            <a:br>
              <a:rPr lang="en-CA" sz="2800" dirty="0">
                <a:solidFill>
                  <a:schemeClr val="bg1"/>
                </a:solidFill>
                <a:latin typeface="Cambria" pitchFamily="18" charset="0"/>
              </a:rPr>
            </a:br>
            <a:r>
              <a:rPr lang="en-CA" sz="2800" dirty="0" smtClean="0">
                <a:solidFill>
                  <a:schemeClr val="bg1"/>
                </a:solidFill>
                <a:latin typeface="Cambria" pitchFamily="18" charset="0"/>
              </a:rPr>
              <a:t>Becomes </a:t>
            </a:r>
            <a:r>
              <a:rPr lang="en-CA" sz="2800" dirty="0">
                <a:solidFill>
                  <a:schemeClr val="bg1"/>
                </a:solidFill>
                <a:latin typeface="Cambria" pitchFamily="18" charset="0"/>
              </a:rPr>
              <a:t>the field, but here shows much amiss.</a:t>
            </a:r>
            <a:br>
              <a:rPr lang="en-CA" sz="2800" dirty="0">
                <a:solidFill>
                  <a:schemeClr val="bg1"/>
                </a:solidFill>
                <a:latin typeface="Cambria" pitchFamily="18" charset="0"/>
              </a:rPr>
            </a:br>
            <a:r>
              <a:rPr lang="en-CA" sz="2800" dirty="0">
                <a:solidFill>
                  <a:schemeClr val="bg1"/>
                </a:solidFill>
                <a:latin typeface="Cambria" pitchFamily="18" charset="0"/>
              </a:rPr>
              <a:t>Go, bid the soldiers shoot</a:t>
            </a:r>
            <a:r>
              <a:rPr lang="en-CA" sz="2800" dirty="0" smtClean="0">
                <a:solidFill>
                  <a:schemeClr val="bg1"/>
                </a:solidFill>
                <a:latin typeface="Cambria" pitchFamily="18" charset="0"/>
              </a:rPr>
              <a:t>.”</a:t>
            </a:r>
            <a:r>
              <a:rPr lang="en-CA" sz="2800" dirty="0">
                <a:solidFill>
                  <a:schemeClr val="bg1"/>
                </a:solidFill>
                <a:latin typeface="Cambria" pitchFamily="18" charset="0"/>
              </a:rPr>
              <a:t/>
            </a:r>
            <a:br>
              <a:rPr lang="en-CA" sz="2800" dirty="0">
                <a:solidFill>
                  <a:schemeClr val="bg1"/>
                </a:solidFill>
                <a:latin typeface="Cambria" pitchFamily="18" charset="0"/>
              </a:rPr>
            </a:br>
            <a:r>
              <a:rPr lang="en-CA" sz="2800" dirty="0">
                <a:solidFill>
                  <a:schemeClr val="bg1"/>
                </a:solidFill>
                <a:latin typeface="Cambria" pitchFamily="18" charset="0"/>
              </a:rPr>
              <a:t>(</a:t>
            </a:r>
            <a:r>
              <a:rPr lang="en-CA" sz="2800" dirty="0" smtClean="0">
                <a:solidFill>
                  <a:schemeClr val="bg1"/>
                </a:solidFill>
                <a:latin typeface="Cambria" pitchFamily="18" charset="0"/>
              </a:rPr>
              <a:t>V.ii.393-396</a:t>
            </a:r>
            <a:r>
              <a:rPr lang="en-CA" sz="2800" dirty="0">
                <a:solidFill>
                  <a:schemeClr val="bg1"/>
                </a:solidFill>
                <a:latin typeface="Cambria" pitchFamily="18" charset="0"/>
              </a:rPr>
              <a:t>)</a:t>
            </a:r>
          </a:p>
          <a:p>
            <a:endParaRPr lang="en-CA" dirty="0">
              <a:solidFill>
                <a:schemeClr val="bg1"/>
              </a:solidFill>
              <a:latin typeface="Cambria" pitchFamily="18" charset="0"/>
            </a:endParaRPr>
          </a:p>
        </p:txBody>
      </p:sp>
      <p:sp>
        <p:nvSpPr>
          <p:cNvPr id="12" name="Text Placeholder 11"/>
          <p:cNvSpPr>
            <a:spLocks noGrp="1"/>
          </p:cNvSpPr>
          <p:nvPr>
            <p:ph type="body" sz="quarter" idx="3"/>
          </p:nvPr>
        </p:nvSpPr>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3" name="Content Placeholder 12"/>
          <p:cNvSpPr>
            <a:spLocks noGrp="1"/>
          </p:cNvSpPr>
          <p:nvPr>
            <p:ph sz="quarter" idx="4"/>
          </p:nvPr>
        </p:nvSpPr>
        <p:spPr/>
        <p:txBody>
          <a:bodyPr/>
          <a:lstStyle/>
          <a:p>
            <a:r>
              <a:rPr lang="en-CA" dirty="0" smtClean="0">
                <a:solidFill>
                  <a:schemeClr val="bg1"/>
                </a:solidFill>
                <a:latin typeface="Cambria" pitchFamily="18" charset="0"/>
              </a:rPr>
              <a:t>Example </a:t>
            </a:r>
            <a:r>
              <a:rPr lang="en-CA" dirty="0">
                <a:solidFill>
                  <a:schemeClr val="bg1"/>
                </a:solidFill>
                <a:latin typeface="Cambria" pitchFamily="18" charset="0"/>
              </a:rPr>
              <a:t>of </a:t>
            </a:r>
            <a:r>
              <a:rPr lang="en-CA" dirty="0" smtClean="0">
                <a:solidFill>
                  <a:schemeClr val="bg1"/>
                </a:solidFill>
                <a:latin typeface="Cambria" pitchFamily="18" charset="0"/>
              </a:rPr>
              <a:t>decay</a:t>
            </a:r>
          </a:p>
          <a:p>
            <a:r>
              <a:rPr lang="en-CA" dirty="0" err="1" smtClean="0">
                <a:solidFill>
                  <a:schemeClr val="bg1"/>
                </a:solidFill>
                <a:latin typeface="Cambria" pitchFamily="18" charset="0"/>
              </a:rPr>
              <a:t>Fortinbras</a:t>
            </a:r>
            <a:r>
              <a:rPr lang="en-CA" dirty="0" smtClean="0">
                <a:solidFill>
                  <a:schemeClr val="bg1"/>
                </a:solidFill>
                <a:latin typeface="Cambria" pitchFamily="18" charset="0"/>
              </a:rPr>
              <a:t> </a:t>
            </a:r>
            <a:r>
              <a:rPr lang="en-CA" dirty="0">
                <a:solidFill>
                  <a:schemeClr val="bg1"/>
                </a:solidFill>
                <a:latin typeface="Cambria" pitchFamily="18" charset="0"/>
              </a:rPr>
              <a:t>explains how the scene looks like a battlefield </a:t>
            </a:r>
            <a:endParaRPr lang="en-CA" dirty="0" smtClean="0">
              <a:solidFill>
                <a:schemeClr val="bg1"/>
              </a:solidFill>
              <a:latin typeface="Cambria" pitchFamily="18" charset="0"/>
            </a:endParaRPr>
          </a:p>
          <a:p>
            <a:r>
              <a:rPr lang="en-CA" dirty="0" smtClean="0">
                <a:solidFill>
                  <a:schemeClr val="bg1"/>
                </a:solidFill>
                <a:latin typeface="Cambria" pitchFamily="18" charset="0"/>
              </a:rPr>
              <a:t>People died</a:t>
            </a:r>
            <a:r>
              <a:rPr lang="en-CA" dirty="0">
                <a:solidFill>
                  <a:schemeClr val="bg1"/>
                </a:solidFill>
                <a:latin typeface="Cambria" pitchFamily="18" charset="0"/>
              </a:rPr>
              <a:t> </a:t>
            </a:r>
            <a:r>
              <a:rPr lang="en-CA" dirty="0" smtClean="0">
                <a:solidFill>
                  <a:schemeClr val="bg1"/>
                </a:solidFill>
                <a:latin typeface="Cambria" pitchFamily="18" charset="0"/>
              </a:rPr>
              <a:t>in succession </a:t>
            </a:r>
          </a:p>
          <a:p>
            <a:r>
              <a:rPr lang="en-CA" dirty="0" smtClean="0">
                <a:solidFill>
                  <a:schemeClr val="bg1"/>
                </a:solidFill>
                <a:latin typeface="Cambria" pitchFamily="18" charset="0"/>
              </a:rPr>
              <a:t>Everything </a:t>
            </a:r>
            <a:r>
              <a:rPr lang="en-CA" dirty="0">
                <a:solidFill>
                  <a:schemeClr val="bg1"/>
                </a:solidFill>
                <a:latin typeface="Cambria" pitchFamily="18" charset="0"/>
              </a:rPr>
              <a:t>fell apart </a:t>
            </a:r>
          </a:p>
        </p:txBody>
      </p:sp>
    </p:spTree>
    <p:extLst>
      <p:ext uri="{BB962C8B-B14F-4D97-AF65-F5344CB8AC3E}">
        <p14:creationId xmlns:p14="http://schemas.microsoft.com/office/powerpoint/2010/main" val="23354185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166502" y="25493"/>
            <a:ext cx="8738161" cy="830997"/>
          </a:xfrm>
          <a:prstGeom prst="rect">
            <a:avLst/>
          </a:prstGeom>
          <a:noFill/>
        </p:spPr>
        <p:txBody>
          <a:bodyPr wrap="square" rtlCol="0">
            <a:spAutoFit/>
          </a:bodyPr>
          <a:lstStyle/>
          <a:p>
            <a:pPr algn="ctr"/>
            <a:r>
              <a:rPr lang="en-US" sz="4800" b="1" dirty="0" smtClean="0">
                <a:solidFill>
                  <a:srgbClr val="F0F0F0"/>
                </a:solidFill>
                <a:latin typeface="Cambria" pitchFamily="18" charset="0"/>
              </a:rPr>
              <a:t>Literary Criticism Summary</a:t>
            </a:r>
            <a:endParaRPr lang="en-US" sz="4800" b="1" dirty="0">
              <a:solidFill>
                <a:srgbClr val="F0F0F0"/>
              </a:solidFill>
              <a:latin typeface="Cambria" pitchFamily="18" charset="0"/>
            </a:endParaRPr>
          </a:p>
        </p:txBody>
      </p:sp>
      <p:sp>
        <p:nvSpPr>
          <p:cNvPr id="10" name="Content Placeholder 9"/>
          <p:cNvSpPr>
            <a:spLocks noGrp="1"/>
          </p:cNvSpPr>
          <p:nvPr>
            <p:ph idx="1"/>
          </p:nvPr>
        </p:nvSpPr>
        <p:spPr>
          <a:xfrm>
            <a:off x="117930" y="1303760"/>
            <a:ext cx="9144000" cy="5404827"/>
          </a:xfrm>
        </p:spPr>
        <p:txBody>
          <a:bodyPr>
            <a:normAutofit fontScale="25000" lnSpcReduction="20000"/>
          </a:bodyPr>
          <a:lstStyle/>
          <a:p>
            <a:pPr marL="0" indent="0">
              <a:lnSpc>
                <a:spcPct val="120000"/>
              </a:lnSpc>
              <a:spcBef>
                <a:spcPts val="0"/>
              </a:spcBef>
              <a:buNone/>
            </a:pPr>
            <a:r>
              <a:rPr lang="en-US" sz="7200" dirty="0">
                <a:solidFill>
                  <a:schemeClr val="bg1"/>
                </a:solidFill>
                <a:latin typeface="Cambria" pitchFamily="18" charset="0"/>
              </a:rPr>
              <a:t>	</a:t>
            </a:r>
            <a:r>
              <a:rPr lang="en-US" sz="6800" dirty="0">
                <a:solidFill>
                  <a:schemeClr val="bg1"/>
                </a:solidFill>
                <a:latin typeface="Cambria" pitchFamily="18" charset="0"/>
              </a:rPr>
              <a:t>The article </a:t>
            </a:r>
            <a:r>
              <a:rPr lang="en-US" sz="6800" dirty="0" smtClean="0">
                <a:solidFill>
                  <a:schemeClr val="bg1"/>
                </a:solidFill>
                <a:latin typeface="Cambria" pitchFamily="18" charset="0"/>
              </a:rPr>
              <a:t>the group has </a:t>
            </a:r>
            <a:r>
              <a:rPr lang="en-US" sz="6800" dirty="0">
                <a:solidFill>
                  <a:schemeClr val="bg1"/>
                </a:solidFill>
                <a:latin typeface="Cambria" pitchFamily="18" charset="0"/>
              </a:rPr>
              <a:t>chosen </a:t>
            </a:r>
            <a:r>
              <a:rPr lang="en-US" sz="6800" dirty="0" smtClean="0">
                <a:solidFill>
                  <a:schemeClr val="bg1"/>
                </a:solidFill>
                <a:latin typeface="Cambria" pitchFamily="18" charset="0"/>
              </a:rPr>
              <a:t>discusses Hamlet’s </a:t>
            </a:r>
            <a:r>
              <a:rPr lang="en-US" sz="6800" dirty="0">
                <a:solidFill>
                  <a:schemeClr val="bg1"/>
                </a:solidFill>
                <a:latin typeface="Cambria" pitchFamily="18" charset="0"/>
              </a:rPr>
              <a:t>hesitation and inability to take action to avenge his father’s death. The </a:t>
            </a:r>
            <a:r>
              <a:rPr lang="en-US" sz="6800" dirty="0" smtClean="0">
                <a:solidFill>
                  <a:schemeClr val="bg1"/>
                </a:solidFill>
                <a:latin typeface="Cambria" pitchFamily="18" charset="0"/>
              </a:rPr>
              <a:t>author of the essay talks </a:t>
            </a:r>
            <a:r>
              <a:rPr lang="en-US" sz="6800" dirty="0">
                <a:solidFill>
                  <a:schemeClr val="bg1"/>
                </a:solidFill>
                <a:latin typeface="Cambria" pitchFamily="18" charset="0"/>
              </a:rPr>
              <a:t>about Hamlet’s civility and </a:t>
            </a:r>
            <a:r>
              <a:rPr lang="en-US" sz="6800" dirty="0" smtClean="0">
                <a:solidFill>
                  <a:schemeClr val="bg1"/>
                </a:solidFill>
                <a:latin typeface="Cambria" pitchFamily="18" charset="0"/>
              </a:rPr>
              <a:t>decency. Often Hamlet </a:t>
            </a:r>
            <a:r>
              <a:rPr lang="en-US" sz="6800" dirty="0">
                <a:solidFill>
                  <a:schemeClr val="bg1"/>
                </a:solidFill>
                <a:latin typeface="Cambria" pitchFamily="18" charset="0"/>
              </a:rPr>
              <a:t>hesitates to seek </a:t>
            </a:r>
            <a:r>
              <a:rPr lang="en-US" sz="6800" dirty="0" smtClean="0">
                <a:solidFill>
                  <a:schemeClr val="bg1"/>
                </a:solidFill>
                <a:latin typeface="Cambria" pitchFamily="18" charset="0"/>
              </a:rPr>
              <a:t>revenge. </a:t>
            </a:r>
            <a:r>
              <a:rPr lang="en-US" sz="6800" dirty="0">
                <a:solidFill>
                  <a:schemeClr val="bg1"/>
                </a:solidFill>
                <a:latin typeface="Cambria" pitchFamily="18" charset="0"/>
              </a:rPr>
              <a:t>T</a:t>
            </a:r>
            <a:r>
              <a:rPr lang="en-US" sz="6800" dirty="0" smtClean="0">
                <a:solidFill>
                  <a:schemeClr val="bg1"/>
                </a:solidFill>
                <a:latin typeface="Cambria" pitchFamily="18" charset="0"/>
              </a:rPr>
              <a:t>he causes </a:t>
            </a:r>
            <a:r>
              <a:rPr lang="en-US" sz="6800" dirty="0">
                <a:solidFill>
                  <a:schemeClr val="bg1"/>
                </a:solidFill>
                <a:latin typeface="Cambria" pitchFamily="18" charset="0"/>
              </a:rPr>
              <a:t>of </a:t>
            </a:r>
            <a:r>
              <a:rPr lang="en-US" sz="6800" dirty="0" smtClean="0">
                <a:solidFill>
                  <a:schemeClr val="bg1"/>
                </a:solidFill>
                <a:latin typeface="Cambria" pitchFamily="18" charset="0"/>
              </a:rPr>
              <a:t>this are his </a:t>
            </a:r>
            <a:r>
              <a:rPr lang="en-US" sz="6800" dirty="0">
                <a:solidFill>
                  <a:schemeClr val="bg1"/>
                </a:solidFill>
                <a:latin typeface="Cambria" pitchFamily="18" charset="0"/>
              </a:rPr>
              <a:t>self-conflicts and psychological health. Hamlet tries to determine whether the ghost that appears </a:t>
            </a:r>
            <a:r>
              <a:rPr lang="en-US" sz="6800" dirty="0" smtClean="0">
                <a:solidFill>
                  <a:schemeClr val="bg1"/>
                </a:solidFill>
                <a:latin typeface="Cambria" pitchFamily="18" charset="0"/>
              </a:rPr>
              <a:t>is not satanic, causing </a:t>
            </a:r>
            <a:r>
              <a:rPr lang="en-US" sz="6800" dirty="0">
                <a:solidFill>
                  <a:schemeClr val="bg1"/>
                </a:solidFill>
                <a:latin typeface="Cambria" pitchFamily="18" charset="0"/>
              </a:rPr>
              <a:t>him </a:t>
            </a:r>
            <a:r>
              <a:rPr lang="en-US" sz="6800" dirty="0" smtClean="0">
                <a:solidFill>
                  <a:schemeClr val="bg1"/>
                </a:solidFill>
                <a:latin typeface="Cambria" pitchFamily="18" charset="0"/>
              </a:rPr>
              <a:t>conflict. The ghost of King Hamlet appears, asking </a:t>
            </a:r>
            <a:r>
              <a:rPr lang="en-US" sz="6800" dirty="0">
                <a:solidFill>
                  <a:schemeClr val="bg1"/>
                </a:solidFill>
                <a:latin typeface="Cambria" pitchFamily="18" charset="0"/>
              </a:rPr>
              <a:t>for revenge </a:t>
            </a:r>
            <a:r>
              <a:rPr lang="en-US" sz="6800" dirty="0" smtClean="0">
                <a:solidFill>
                  <a:schemeClr val="bg1"/>
                </a:solidFill>
                <a:latin typeface="Cambria" pitchFamily="18" charset="0"/>
              </a:rPr>
              <a:t>symbolizing impurity </a:t>
            </a:r>
            <a:r>
              <a:rPr lang="en-US" sz="6800" dirty="0">
                <a:solidFill>
                  <a:schemeClr val="bg1"/>
                </a:solidFill>
                <a:latin typeface="Cambria" pitchFamily="18" charset="0"/>
              </a:rPr>
              <a:t>and corruption. For Hamlet to lawfully seek revenge on Claudius, he needs proof that Claudius is guilty of his father’s </a:t>
            </a:r>
            <a:r>
              <a:rPr lang="en-US" sz="6800" dirty="0" smtClean="0">
                <a:solidFill>
                  <a:schemeClr val="bg1"/>
                </a:solidFill>
                <a:latin typeface="Cambria" pitchFamily="18" charset="0"/>
              </a:rPr>
              <a:t>death. Hamlet </a:t>
            </a:r>
            <a:r>
              <a:rPr lang="en-US" sz="6800" dirty="0">
                <a:solidFill>
                  <a:schemeClr val="bg1"/>
                </a:solidFill>
                <a:latin typeface="Cambria" pitchFamily="18" charset="0"/>
              </a:rPr>
              <a:t>uses the play within a play to poke at Claudius’ </a:t>
            </a:r>
            <a:r>
              <a:rPr lang="en-US" sz="6800" dirty="0" smtClean="0">
                <a:solidFill>
                  <a:schemeClr val="bg1"/>
                </a:solidFill>
                <a:latin typeface="Cambria" pitchFamily="18" charset="0"/>
              </a:rPr>
              <a:t>conscience. Hamlet does not want to </a:t>
            </a:r>
            <a:r>
              <a:rPr lang="en-US" sz="6800" dirty="0">
                <a:solidFill>
                  <a:schemeClr val="bg1"/>
                </a:solidFill>
                <a:latin typeface="Cambria" pitchFamily="18" charset="0"/>
              </a:rPr>
              <a:t>seek revenge specifically by murder, but hoping </a:t>
            </a:r>
            <a:r>
              <a:rPr lang="en-US" sz="6800" dirty="0" smtClean="0">
                <a:solidFill>
                  <a:schemeClr val="bg1"/>
                </a:solidFill>
                <a:latin typeface="Cambria" pitchFamily="18" charset="0"/>
              </a:rPr>
              <a:t>Claudius </a:t>
            </a:r>
            <a:r>
              <a:rPr lang="en-US" sz="6800" dirty="0">
                <a:solidFill>
                  <a:schemeClr val="bg1"/>
                </a:solidFill>
                <a:latin typeface="Cambria" pitchFamily="18" charset="0"/>
              </a:rPr>
              <a:t>would repent </a:t>
            </a:r>
            <a:r>
              <a:rPr lang="en-US" sz="6800" dirty="0" smtClean="0">
                <a:solidFill>
                  <a:schemeClr val="bg1"/>
                </a:solidFill>
                <a:latin typeface="Cambria" pitchFamily="18" charset="0"/>
              </a:rPr>
              <a:t>of his sins </a:t>
            </a:r>
            <a:r>
              <a:rPr lang="en-US" sz="6800" dirty="0">
                <a:solidFill>
                  <a:schemeClr val="bg1"/>
                </a:solidFill>
                <a:latin typeface="Cambria" pitchFamily="18" charset="0"/>
              </a:rPr>
              <a:t>and </a:t>
            </a:r>
            <a:r>
              <a:rPr lang="en-US" sz="6800" dirty="0" smtClean="0">
                <a:solidFill>
                  <a:schemeClr val="bg1"/>
                </a:solidFill>
                <a:latin typeface="Cambria" pitchFamily="18" charset="0"/>
              </a:rPr>
              <a:t>abdicate </a:t>
            </a:r>
            <a:r>
              <a:rPr lang="en-US" sz="6800" dirty="0">
                <a:solidFill>
                  <a:schemeClr val="bg1"/>
                </a:solidFill>
                <a:latin typeface="Cambria" pitchFamily="18" charset="0"/>
              </a:rPr>
              <a:t>the throne. Claudius’ reaction to the play proves </a:t>
            </a:r>
            <a:r>
              <a:rPr lang="en-US" sz="6800" dirty="0" smtClean="0">
                <a:solidFill>
                  <a:schemeClr val="bg1"/>
                </a:solidFill>
                <a:latin typeface="Cambria" pitchFamily="18" charset="0"/>
              </a:rPr>
              <a:t>that he </a:t>
            </a:r>
            <a:r>
              <a:rPr lang="en-US" sz="6800" dirty="0">
                <a:solidFill>
                  <a:schemeClr val="bg1"/>
                </a:solidFill>
                <a:latin typeface="Cambria" pitchFamily="18" charset="0"/>
              </a:rPr>
              <a:t>is </a:t>
            </a:r>
            <a:r>
              <a:rPr lang="en-US" sz="6800" dirty="0" smtClean="0">
                <a:solidFill>
                  <a:schemeClr val="bg1"/>
                </a:solidFill>
                <a:latin typeface="Cambria" pitchFamily="18" charset="0"/>
              </a:rPr>
              <a:t>guilty. The reader  is able to visualize Claudius </a:t>
            </a:r>
            <a:r>
              <a:rPr lang="en-US" sz="6800" dirty="0">
                <a:solidFill>
                  <a:schemeClr val="bg1"/>
                </a:solidFill>
                <a:latin typeface="Cambria" pitchFamily="18" charset="0"/>
              </a:rPr>
              <a:t>attempting to pray but says his “words fly up my thoughts remain below</a:t>
            </a:r>
            <a:r>
              <a:rPr lang="en-US" sz="6800" dirty="0" smtClean="0">
                <a:solidFill>
                  <a:schemeClr val="bg1"/>
                </a:solidFill>
                <a:latin typeface="Cambria" pitchFamily="18" charset="0"/>
              </a:rPr>
              <a:t>”(III.iii.98).</a:t>
            </a:r>
          </a:p>
          <a:p>
            <a:pPr marL="0" indent="0">
              <a:lnSpc>
                <a:spcPct val="120000"/>
              </a:lnSpc>
              <a:spcBef>
                <a:spcPts val="0"/>
              </a:spcBef>
              <a:buNone/>
            </a:pPr>
            <a:r>
              <a:rPr lang="en-US" sz="6800" dirty="0" smtClean="0">
                <a:solidFill>
                  <a:schemeClr val="bg1"/>
                </a:solidFill>
                <a:latin typeface="Cambria" pitchFamily="18" charset="0"/>
              </a:rPr>
              <a:t> Claudius </a:t>
            </a:r>
            <a:r>
              <a:rPr lang="en-US" sz="6800" dirty="0">
                <a:solidFill>
                  <a:schemeClr val="bg1"/>
                </a:solidFill>
                <a:latin typeface="Cambria" pitchFamily="18" charset="0"/>
              </a:rPr>
              <a:t>is </a:t>
            </a:r>
            <a:r>
              <a:rPr lang="en-US" sz="6800" dirty="0" smtClean="0">
                <a:solidFill>
                  <a:schemeClr val="bg1"/>
                </a:solidFill>
                <a:latin typeface="Cambria" pitchFamily="18" charset="0"/>
              </a:rPr>
              <a:t>unremorseful </a:t>
            </a:r>
            <a:r>
              <a:rPr lang="en-US" sz="6800" dirty="0">
                <a:solidFill>
                  <a:schemeClr val="bg1"/>
                </a:solidFill>
                <a:latin typeface="Cambria" pitchFamily="18" charset="0"/>
              </a:rPr>
              <a:t>and his state of mind is too corrupt to give up what he </a:t>
            </a:r>
            <a:r>
              <a:rPr lang="en-US" sz="6800" dirty="0" smtClean="0">
                <a:solidFill>
                  <a:schemeClr val="bg1"/>
                </a:solidFill>
                <a:latin typeface="Cambria" pitchFamily="18" charset="0"/>
              </a:rPr>
              <a:t>has </a:t>
            </a:r>
            <a:r>
              <a:rPr lang="en-US" sz="6800" dirty="0">
                <a:solidFill>
                  <a:schemeClr val="bg1"/>
                </a:solidFill>
                <a:latin typeface="Cambria" pitchFamily="18" charset="0"/>
              </a:rPr>
              <a:t>acquired. King Claudius is the reason for the decay and corruption of the state of Denmark and he rules with passion, thus his corruption is unrestrained. </a:t>
            </a:r>
            <a:r>
              <a:rPr lang="en-US" sz="6800" dirty="0" smtClean="0">
                <a:solidFill>
                  <a:schemeClr val="bg1"/>
                </a:solidFill>
                <a:latin typeface="Cambria" pitchFamily="18" charset="0"/>
              </a:rPr>
              <a:t>Hamlet’s </a:t>
            </a:r>
            <a:r>
              <a:rPr lang="en-US" sz="6800" dirty="0">
                <a:solidFill>
                  <a:schemeClr val="bg1"/>
                </a:solidFill>
                <a:latin typeface="Cambria" pitchFamily="18" charset="0"/>
              </a:rPr>
              <a:t>love for Ophelia makes him feel that he has fallen victim to the “very ecstasy of love” which drives him to madness. </a:t>
            </a:r>
            <a:r>
              <a:rPr lang="en-US" sz="6800" dirty="0" smtClean="0">
                <a:solidFill>
                  <a:schemeClr val="bg1"/>
                </a:solidFill>
                <a:latin typeface="Cambria" pitchFamily="18" charset="0"/>
              </a:rPr>
              <a:t>Hamlet </a:t>
            </a:r>
            <a:r>
              <a:rPr lang="en-US" sz="6800" dirty="0">
                <a:solidFill>
                  <a:schemeClr val="bg1"/>
                </a:solidFill>
                <a:latin typeface="Cambria" pitchFamily="18" charset="0"/>
              </a:rPr>
              <a:t>hesitates to seek revenge </a:t>
            </a:r>
            <a:r>
              <a:rPr lang="en-US" sz="6800" dirty="0" smtClean="0">
                <a:solidFill>
                  <a:schemeClr val="bg1"/>
                </a:solidFill>
                <a:latin typeface="Cambria" pitchFamily="18" charset="0"/>
              </a:rPr>
              <a:t>because he does not know if his mother, </a:t>
            </a:r>
            <a:r>
              <a:rPr lang="en-US" sz="6800" dirty="0">
                <a:solidFill>
                  <a:schemeClr val="bg1"/>
                </a:solidFill>
                <a:latin typeface="Cambria" pitchFamily="18" charset="0"/>
              </a:rPr>
              <a:t>Gertrude was involved in the </a:t>
            </a:r>
            <a:r>
              <a:rPr lang="en-US" sz="6800" dirty="0" smtClean="0">
                <a:solidFill>
                  <a:schemeClr val="bg1"/>
                </a:solidFill>
                <a:latin typeface="Cambria" pitchFamily="18" charset="0"/>
              </a:rPr>
              <a:t>murder of King Hamlet. The audience </a:t>
            </a:r>
            <a:r>
              <a:rPr lang="en-US" sz="6800" dirty="0">
                <a:solidFill>
                  <a:schemeClr val="bg1"/>
                </a:solidFill>
                <a:latin typeface="Cambria" pitchFamily="18" charset="0"/>
              </a:rPr>
              <a:t>can conclude that </a:t>
            </a:r>
            <a:r>
              <a:rPr lang="en-US" sz="6800" dirty="0" smtClean="0">
                <a:solidFill>
                  <a:schemeClr val="bg1"/>
                </a:solidFill>
                <a:latin typeface="Cambria" pitchFamily="18" charset="0"/>
              </a:rPr>
              <a:t>young Hamlet’s </a:t>
            </a:r>
            <a:r>
              <a:rPr lang="en-US" sz="6800" dirty="0">
                <a:solidFill>
                  <a:schemeClr val="bg1"/>
                </a:solidFill>
                <a:latin typeface="Cambria" pitchFamily="18" charset="0"/>
              </a:rPr>
              <a:t>primary goal is to restore order </a:t>
            </a:r>
            <a:r>
              <a:rPr lang="en-US" sz="6800" dirty="0" smtClean="0">
                <a:solidFill>
                  <a:schemeClr val="bg1"/>
                </a:solidFill>
                <a:latin typeface="Cambria" pitchFamily="18" charset="0"/>
              </a:rPr>
              <a:t>to </a:t>
            </a:r>
            <a:r>
              <a:rPr lang="en-US" sz="6800" dirty="0">
                <a:solidFill>
                  <a:schemeClr val="bg1"/>
                </a:solidFill>
                <a:latin typeface="Cambria" pitchFamily="18" charset="0"/>
              </a:rPr>
              <a:t>the state of </a:t>
            </a:r>
            <a:r>
              <a:rPr lang="en-US" sz="6800" dirty="0" smtClean="0">
                <a:solidFill>
                  <a:schemeClr val="bg1"/>
                </a:solidFill>
                <a:latin typeface="Cambria" pitchFamily="18" charset="0"/>
              </a:rPr>
              <a:t>Denmark. </a:t>
            </a:r>
            <a:r>
              <a:rPr lang="en-US" sz="6800" dirty="0">
                <a:solidFill>
                  <a:schemeClr val="bg1"/>
                </a:solidFill>
                <a:latin typeface="Cambria" pitchFamily="18" charset="0"/>
              </a:rPr>
              <a:t>T</a:t>
            </a:r>
            <a:r>
              <a:rPr lang="en-US" sz="6800" dirty="0" smtClean="0">
                <a:solidFill>
                  <a:schemeClr val="bg1"/>
                </a:solidFill>
                <a:latin typeface="Cambria" pitchFamily="18" charset="0"/>
              </a:rPr>
              <a:t>hrough </a:t>
            </a:r>
            <a:r>
              <a:rPr lang="en-US" sz="6800" dirty="0">
                <a:solidFill>
                  <a:schemeClr val="bg1"/>
                </a:solidFill>
                <a:latin typeface="Cambria" pitchFamily="18" charset="0"/>
              </a:rPr>
              <a:t>analysis </a:t>
            </a:r>
            <a:r>
              <a:rPr lang="en-US" sz="6800" dirty="0" smtClean="0">
                <a:solidFill>
                  <a:schemeClr val="bg1"/>
                </a:solidFill>
                <a:latin typeface="Cambria" pitchFamily="18" charset="0"/>
              </a:rPr>
              <a:t>the audience understands that Hamlet is not corrupt. He hopes that Claudius would repent and relinquish the throne. Because Claudius did not, Hamlet purges Denmark by killing Claudius and ends the sequence of corruption and decay. </a:t>
            </a:r>
            <a:endParaRPr lang="en-CA" sz="6800" dirty="0">
              <a:solidFill>
                <a:schemeClr val="bg1"/>
              </a:solidFill>
              <a:latin typeface="Cambria" pitchFamily="18" charset="0"/>
            </a:endParaRPr>
          </a:p>
        </p:txBody>
      </p:sp>
      <p:sp>
        <p:nvSpPr>
          <p:cNvPr id="7" name="TextBox 6"/>
          <p:cNvSpPr txBox="1"/>
          <p:nvPr/>
        </p:nvSpPr>
        <p:spPr>
          <a:xfrm>
            <a:off x="2051720" y="934428"/>
            <a:ext cx="4752528" cy="369332"/>
          </a:xfrm>
          <a:prstGeom prst="rect">
            <a:avLst/>
          </a:prstGeom>
          <a:noFill/>
        </p:spPr>
        <p:txBody>
          <a:bodyPr wrap="square" rtlCol="0">
            <a:spAutoFit/>
          </a:bodyPr>
          <a:lstStyle/>
          <a:p>
            <a:pPr algn="ctr"/>
            <a:r>
              <a:rPr lang="en-US" i="1" dirty="0">
                <a:solidFill>
                  <a:schemeClr val="bg1"/>
                </a:solidFill>
                <a:latin typeface="Cambria" pitchFamily="18" charset="0"/>
              </a:rPr>
              <a:t>Hamlet: Not a World of His Own</a:t>
            </a:r>
            <a:endParaRPr lang="en-CA" dirty="0"/>
          </a:p>
        </p:txBody>
      </p:sp>
    </p:spTree>
    <p:extLst>
      <p:ext uri="{BB962C8B-B14F-4D97-AF65-F5344CB8AC3E}">
        <p14:creationId xmlns:p14="http://schemas.microsoft.com/office/powerpoint/2010/main" val="29332982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Content Placeholder 9"/>
          <p:cNvSpPr>
            <a:spLocks noGrp="1"/>
          </p:cNvSpPr>
          <p:nvPr>
            <p:ph idx="1"/>
          </p:nvPr>
        </p:nvSpPr>
        <p:spPr/>
        <p:txBody>
          <a:bodyPr>
            <a:normAutofit fontScale="85000" lnSpcReduction="20000"/>
          </a:bodyPr>
          <a:lstStyle/>
          <a:p>
            <a:pPr marL="0" indent="0">
              <a:buNone/>
            </a:pPr>
            <a:r>
              <a:rPr lang="en-CA" dirty="0" smtClean="0">
                <a:solidFill>
                  <a:schemeClr val="bg1"/>
                </a:solidFill>
                <a:latin typeface="Cambria" pitchFamily="18" charset="0"/>
              </a:rPr>
              <a:t>	This </a:t>
            </a:r>
            <a:r>
              <a:rPr lang="en-CA" dirty="0">
                <a:solidFill>
                  <a:schemeClr val="bg1"/>
                </a:solidFill>
                <a:latin typeface="Cambria" pitchFamily="18" charset="0"/>
              </a:rPr>
              <a:t>article is useful for </a:t>
            </a:r>
            <a:r>
              <a:rPr lang="en-CA" dirty="0" smtClean="0">
                <a:solidFill>
                  <a:schemeClr val="bg1"/>
                </a:solidFill>
                <a:latin typeface="Cambria" pitchFamily="18" charset="0"/>
              </a:rPr>
              <a:t>the reader’s </a:t>
            </a:r>
            <a:r>
              <a:rPr lang="en-CA" dirty="0">
                <a:solidFill>
                  <a:schemeClr val="bg1"/>
                </a:solidFill>
                <a:latin typeface="Cambria" pitchFamily="18" charset="0"/>
              </a:rPr>
              <a:t>understanding of the play because it </a:t>
            </a:r>
            <a:r>
              <a:rPr lang="en-CA" dirty="0" smtClean="0">
                <a:solidFill>
                  <a:schemeClr val="bg1"/>
                </a:solidFill>
                <a:latin typeface="Cambria" pitchFamily="18" charset="0"/>
              </a:rPr>
              <a:t>demonstrates </a:t>
            </a:r>
            <a:r>
              <a:rPr lang="en-CA" dirty="0">
                <a:solidFill>
                  <a:schemeClr val="bg1"/>
                </a:solidFill>
                <a:latin typeface="Cambria" pitchFamily="18" charset="0"/>
              </a:rPr>
              <a:t>that there is </a:t>
            </a:r>
            <a:r>
              <a:rPr lang="en-CA" dirty="0" smtClean="0">
                <a:solidFill>
                  <a:schemeClr val="bg1"/>
                </a:solidFill>
                <a:latin typeface="Cambria" pitchFamily="18" charset="0"/>
              </a:rPr>
              <a:t>much </a:t>
            </a:r>
            <a:r>
              <a:rPr lang="en-CA" dirty="0">
                <a:solidFill>
                  <a:schemeClr val="bg1"/>
                </a:solidFill>
                <a:latin typeface="Cambria" pitchFamily="18" charset="0"/>
              </a:rPr>
              <a:t>decay and corruption written in Hamlet. </a:t>
            </a:r>
            <a:r>
              <a:rPr lang="en-CA" dirty="0" smtClean="0">
                <a:solidFill>
                  <a:schemeClr val="bg1"/>
                </a:solidFill>
                <a:latin typeface="Cambria" pitchFamily="18" charset="0"/>
              </a:rPr>
              <a:t>The article </a:t>
            </a:r>
            <a:r>
              <a:rPr lang="en-CA" dirty="0">
                <a:solidFill>
                  <a:schemeClr val="bg1"/>
                </a:solidFill>
                <a:latin typeface="Cambria" pitchFamily="18" charset="0"/>
              </a:rPr>
              <a:t>describes how </a:t>
            </a:r>
            <a:r>
              <a:rPr lang="en-CA" dirty="0" smtClean="0">
                <a:solidFill>
                  <a:schemeClr val="bg1"/>
                </a:solidFill>
                <a:latin typeface="Cambria" pitchFamily="18" charset="0"/>
              </a:rPr>
              <a:t>King </a:t>
            </a:r>
            <a:r>
              <a:rPr lang="en-CA" dirty="0">
                <a:solidFill>
                  <a:schemeClr val="bg1"/>
                </a:solidFill>
                <a:latin typeface="Cambria" pitchFamily="18" charset="0"/>
              </a:rPr>
              <a:t>Claudius is corrupted by his greed and ambition, which, combined with his unrestrained passion, results in the decay of the state of Denmark. </a:t>
            </a:r>
            <a:r>
              <a:rPr lang="en-CA" dirty="0" smtClean="0">
                <a:solidFill>
                  <a:schemeClr val="bg1"/>
                </a:solidFill>
                <a:latin typeface="Cambria" pitchFamily="18" charset="0"/>
              </a:rPr>
              <a:t>It </a:t>
            </a:r>
            <a:r>
              <a:rPr lang="en-CA" dirty="0">
                <a:solidFill>
                  <a:schemeClr val="bg1"/>
                </a:solidFill>
                <a:latin typeface="Cambria" pitchFamily="18" charset="0"/>
              </a:rPr>
              <a:t>also helps us </a:t>
            </a:r>
            <a:r>
              <a:rPr lang="en-CA" dirty="0" smtClean="0">
                <a:solidFill>
                  <a:schemeClr val="bg1"/>
                </a:solidFill>
                <a:latin typeface="Cambria" pitchFamily="18" charset="0"/>
              </a:rPr>
              <a:t>comprehend that a part of Hamlet is not corrupt which is what is holding him back from killing Claudius however as the play continues Hamlet breaks don and kills the king proving the theme of decay. </a:t>
            </a:r>
            <a:r>
              <a:rPr lang="en-CA" smtClean="0">
                <a:solidFill>
                  <a:schemeClr val="bg1"/>
                </a:solidFill>
                <a:latin typeface="Cambria" pitchFamily="18" charset="0"/>
              </a:rPr>
              <a:t>The </a:t>
            </a:r>
            <a:r>
              <a:rPr lang="en-CA" dirty="0">
                <a:solidFill>
                  <a:schemeClr val="bg1"/>
                </a:solidFill>
                <a:latin typeface="Cambria" pitchFamily="18" charset="0"/>
              </a:rPr>
              <a:t>article helps us see that corruption and decay is, in fact, a huge part of the play.</a:t>
            </a:r>
          </a:p>
        </p:txBody>
      </p:sp>
      <p:sp>
        <p:nvSpPr>
          <p:cNvPr id="11" name="TextBox 10"/>
          <p:cNvSpPr txBox="1"/>
          <p:nvPr/>
        </p:nvSpPr>
        <p:spPr>
          <a:xfrm>
            <a:off x="136790" y="437763"/>
            <a:ext cx="8738161" cy="830997"/>
          </a:xfrm>
          <a:prstGeom prst="rect">
            <a:avLst/>
          </a:prstGeom>
          <a:noFill/>
        </p:spPr>
        <p:txBody>
          <a:bodyPr wrap="square" rtlCol="0">
            <a:spAutoFit/>
          </a:bodyPr>
          <a:lstStyle/>
          <a:p>
            <a:pPr algn="ctr"/>
            <a:r>
              <a:rPr lang="en-US" sz="4800" b="1" dirty="0" smtClean="0">
                <a:solidFill>
                  <a:srgbClr val="F0F0F0"/>
                </a:solidFill>
                <a:latin typeface="Cambria" pitchFamily="18" charset="0"/>
              </a:rPr>
              <a:t>Literary Criticism Analysis</a:t>
            </a:r>
            <a:endParaRPr lang="en-US" sz="4800" b="1" dirty="0">
              <a:solidFill>
                <a:srgbClr val="F0F0F0"/>
              </a:solidFill>
              <a:latin typeface="Cambria" pitchFamily="18" charset="0"/>
            </a:endParaRPr>
          </a:p>
        </p:txBody>
      </p:sp>
    </p:spTree>
    <p:extLst>
      <p:ext uri="{BB962C8B-B14F-4D97-AF65-F5344CB8AC3E}">
        <p14:creationId xmlns:p14="http://schemas.microsoft.com/office/powerpoint/2010/main" val="17787208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136790" y="402613"/>
            <a:ext cx="8738161" cy="830997"/>
          </a:xfrm>
          <a:prstGeom prst="rect">
            <a:avLst/>
          </a:prstGeom>
          <a:noFill/>
        </p:spPr>
        <p:txBody>
          <a:bodyPr wrap="square" rtlCol="0">
            <a:spAutoFit/>
          </a:bodyPr>
          <a:lstStyle/>
          <a:p>
            <a:pPr algn="ctr"/>
            <a:r>
              <a:rPr lang="en-US" sz="4800" b="1" dirty="0" smtClean="0">
                <a:solidFill>
                  <a:srgbClr val="F0F0F0"/>
                </a:solidFill>
                <a:latin typeface="Cambria" pitchFamily="18" charset="0"/>
              </a:rPr>
              <a:t>Conclusion</a:t>
            </a:r>
            <a:endParaRPr lang="en-US" sz="4800" b="1" dirty="0">
              <a:solidFill>
                <a:srgbClr val="F0F0F0"/>
              </a:solidFill>
              <a:latin typeface="Cambria" pitchFamily="18" charset="0"/>
            </a:endParaRPr>
          </a:p>
        </p:txBody>
      </p:sp>
      <p:sp>
        <p:nvSpPr>
          <p:cNvPr id="8" name="Content Placeholder 7"/>
          <p:cNvSpPr>
            <a:spLocks noGrp="1"/>
          </p:cNvSpPr>
          <p:nvPr>
            <p:ph idx="1"/>
          </p:nvPr>
        </p:nvSpPr>
        <p:spPr/>
        <p:txBody>
          <a:bodyPr>
            <a:normAutofit/>
          </a:bodyPr>
          <a:lstStyle/>
          <a:p>
            <a:pPr marL="0" indent="0">
              <a:buNone/>
            </a:pPr>
            <a:r>
              <a:rPr lang="en-CA" i="1" dirty="0" smtClean="0">
                <a:solidFill>
                  <a:schemeClr val="bg1"/>
                </a:solidFill>
                <a:latin typeface="Cambria" pitchFamily="18" charset="0"/>
              </a:rPr>
              <a:t>How deep is the element of corruption in the state of Denmark? </a:t>
            </a:r>
          </a:p>
          <a:p>
            <a:r>
              <a:rPr lang="en-CA" dirty="0" smtClean="0">
                <a:solidFill>
                  <a:schemeClr val="bg1"/>
                </a:solidFill>
                <a:latin typeface="Cambria" pitchFamily="18" charset="0"/>
              </a:rPr>
              <a:t>Corruption is very sinister and is nearly impossible from which to recover but victory triumphs over evil.</a:t>
            </a:r>
          </a:p>
          <a:p>
            <a:endParaRPr lang="en-CA" dirty="0">
              <a:solidFill>
                <a:schemeClr val="bg1"/>
              </a:solidFill>
              <a:latin typeface="Cambria" pitchFamily="18" charset="0"/>
            </a:endParaRPr>
          </a:p>
        </p:txBody>
      </p:sp>
    </p:spTree>
    <p:extLst>
      <p:ext uri="{BB962C8B-B14F-4D97-AF65-F5344CB8AC3E}">
        <p14:creationId xmlns:p14="http://schemas.microsoft.com/office/powerpoint/2010/main" val="41430876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Freeform 21"/>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22"/>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24"/>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TextBox 35"/>
          <p:cNvSpPr txBox="1"/>
          <p:nvPr/>
        </p:nvSpPr>
        <p:spPr>
          <a:xfrm>
            <a:off x="251520" y="260648"/>
            <a:ext cx="8640960" cy="6447919"/>
          </a:xfrm>
          <a:prstGeom prst="rect">
            <a:avLst/>
          </a:prstGeom>
          <a:noFill/>
        </p:spPr>
        <p:txBody>
          <a:bodyPr wrap="square" rtlCol="0">
            <a:spAutoFit/>
          </a:bodyPr>
          <a:lstStyle/>
          <a:p>
            <a:pPr algn="ctr"/>
            <a:r>
              <a:rPr lang="en-CA" sz="4800" b="1" dirty="0" smtClean="0">
                <a:solidFill>
                  <a:schemeClr val="bg1"/>
                </a:solidFill>
                <a:latin typeface="Cambria" pitchFamily="18" charset="0"/>
              </a:rPr>
              <a:t>Thesis</a:t>
            </a:r>
          </a:p>
          <a:p>
            <a:pPr algn="ctr"/>
            <a:endParaRPr lang="en-CA" sz="900" b="1" dirty="0" smtClean="0">
              <a:solidFill>
                <a:schemeClr val="bg1"/>
              </a:solidFill>
              <a:latin typeface="Cambria" pitchFamily="18" charset="0"/>
            </a:endParaRPr>
          </a:p>
          <a:p>
            <a:pPr marL="457200" indent="-457200">
              <a:buFont typeface="Arial" pitchFamily="34" charset="0"/>
              <a:buChar char="•"/>
            </a:pPr>
            <a:r>
              <a:rPr lang="en-CA" sz="3200" dirty="0">
                <a:solidFill>
                  <a:schemeClr val="bg1"/>
                </a:solidFill>
                <a:latin typeface="Cambria" pitchFamily="18" charset="0"/>
              </a:rPr>
              <a:t>T</a:t>
            </a:r>
            <a:r>
              <a:rPr lang="en-CA" sz="3200" dirty="0" smtClean="0">
                <a:solidFill>
                  <a:schemeClr val="bg1"/>
                </a:solidFill>
                <a:latin typeface="Cambria" pitchFamily="18" charset="0"/>
              </a:rPr>
              <a:t>heme </a:t>
            </a:r>
            <a:r>
              <a:rPr lang="en-CA" sz="3200" dirty="0">
                <a:solidFill>
                  <a:schemeClr val="bg1"/>
                </a:solidFill>
                <a:latin typeface="Cambria" pitchFamily="18" charset="0"/>
              </a:rPr>
              <a:t>of corruption and decay </a:t>
            </a:r>
            <a:r>
              <a:rPr lang="en-CA" sz="3200" dirty="0" smtClean="0">
                <a:solidFill>
                  <a:schemeClr val="bg1"/>
                </a:solidFill>
                <a:latin typeface="Cambria" pitchFamily="18" charset="0"/>
              </a:rPr>
              <a:t> </a:t>
            </a:r>
            <a:endParaRPr lang="en-CA" sz="3200" dirty="0">
              <a:solidFill>
                <a:schemeClr val="bg1"/>
              </a:solidFill>
              <a:latin typeface="Cambria" pitchFamily="18" charset="0"/>
            </a:endParaRPr>
          </a:p>
          <a:p>
            <a:pPr algn="ctr"/>
            <a:r>
              <a:rPr lang="en-CA" sz="3200" dirty="0">
                <a:solidFill>
                  <a:schemeClr val="bg1"/>
                </a:solidFill>
                <a:latin typeface="Cambria" pitchFamily="18" charset="0"/>
              </a:rPr>
              <a:t> </a:t>
            </a:r>
            <a:r>
              <a:rPr lang="en-CA" sz="3200" dirty="0" smtClean="0">
                <a:solidFill>
                  <a:schemeClr val="bg1"/>
                </a:solidFill>
                <a:latin typeface="Cambria" pitchFamily="18" charset="0"/>
              </a:rPr>
              <a:t>-corruption </a:t>
            </a:r>
            <a:r>
              <a:rPr lang="en-CA" sz="3200" dirty="0">
                <a:solidFill>
                  <a:schemeClr val="bg1"/>
                </a:solidFill>
                <a:latin typeface="Cambria" pitchFamily="18" charset="0"/>
              </a:rPr>
              <a:t>spreads </a:t>
            </a:r>
            <a:r>
              <a:rPr lang="en-CA" sz="3200" dirty="0" smtClean="0">
                <a:solidFill>
                  <a:schemeClr val="bg1"/>
                </a:solidFill>
                <a:latin typeface="Cambria" pitchFamily="18" charset="0"/>
              </a:rPr>
              <a:t>unceasingly-</a:t>
            </a:r>
          </a:p>
          <a:p>
            <a:pPr marL="457200" indent="-457200">
              <a:buFont typeface="Arial" pitchFamily="34" charset="0"/>
              <a:buChar char="•"/>
            </a:pPr>
            <a:r>
              <a:rPr lang="en-CA" sz="3200" dirty="0" smtClean="0">
                <a:solidFill>
                  <a:schemeClr val="bg1"/>
                </a:solidFill>
                <a:latin typeface="Cambria" pitchFamily="18" charset="0"/>
              </a:rPr>
              <a:t>Killing King Hamlet, evil Claudius </a:t>
            </a:r>
            <a:r>
              <a:rPr lang="en-CA" sz="3200" dirty="0">
                <a:solidFill>
                  <a:schemeClr val="bg1"/>
                </a:solidFill>
                <a:latin typeface="Cambria" pitchFamily="18" charset="0"/>
              </a:rPr>
              <a:t>commences a series of </a:t>
            </a:r>
            <a:r>
              <a:rPr lang="en-CA" sz="3200" dirty="0" smtClean="0">
                <a:solidFill>
                  <a:schemeClr val="bg1"/>
                </a:solidFill>
                <a:latin typeface="Cambria" pitchFamily="18" charset="0"/>
              </a:rPr>
              <a:t>murders, </a:t>
            </a:r>
            <a:r>
              <a:rPr lang="en-CA" sz="3200" dirty="0">
                <a:solidFill>
                  <a:schemeClr val="bg1"/>
                </a:solidFill>
                <a:latin typeface="Cambria" pitchFamily="18" charset="0"/>
              </a:rPr>
              <a:t>killing </a:t>
            </a:r>
            <a:r>
              <a:rPr lang="en-CA" sz="3200" dirty="0" smtClean="0">
                <a:solidFill>
                  <a:schemeClr val="bg1"/>
                </a:solidFill>
                <a:latin typeface="Cambria" pitchFamily="18" charset="0"/>
              </a:rPr>
              <a:t>any challenger who </a:t>
            </a:r>
            <a:r>
              <a:rPr lang="en-CA" sz="3200" dirty="0">
                <a:solidFill>
                  <a:schemeClr val="bg1"/>
                </a:solidFill>
                <a:latin typeface="Cambria" pitchFamily="18" charset="0"/>
              </a:rPr>
              <a:t>attempts to come between him and his </a:t>
            </a:r>
            <a:r>
              <a:rPr lang="en-CA" sz="3200" dirty="0" smtClean="0">
                <a:solidFill>
                  <a:schemeClr val="bg1"/>
                </a:solidFill>
                <a:latin typeface="Cambria" pitchFamily="18" charset="0"/>
              </a:rPr>
              <a:t>power (the decay </a:t>
            </a:r>
            <a:r>
              <a:rPr lang="en-CA" sz="3200" dirty="0">
                <a:solidFill>
                  <a:schemeClr val="bg1"/>
                </a:solidFill>
                <a:latin typeface="Cambria" pitchFamily="18" charset="0"/>
              </a:rPr>
              <a:t>factor</a:t>
            </a:r>
            <a:r>
              <a:rPr lang="en-CA" sz="3200" dirty="0" smtClean="0">
                <a:solidFill>
                  <a:schemeClr val="bg1"/>
                </a:solidFill>
                <a:latin typeface="Cambria" pitchFamily="18" charset="0"/>
              </a:rPr>
              <a:t>)</a:t>
            </a:r>
          </a:p>
          <a:p>
            <a:pPr marL="457200" indent="-457200">
              <a:buFont typeface="Arial" pitchFamily="34" charset="0"/>
              <a:buChar char="•"/>
            </a:pPr>
            <a:r>
              <a:rPr lang="en-CA" sz="3200" dirty="0" smtClean="0">
                <a:solidFill>
                  <a:schemeClr val="bg1"/>
                </a:solidFill>
                <a:latin typeface="Cambria" pitchFamily="18" charset="0"/>
              </a:rPr>
              <a:t>Corrupt dishonest Claudius marries Queen Gertrude and rules </a:t>
            </a:r>
            <a:r>
              <a:rPr lang="en-CA" sz="3200" dirty="0">
                <a:solidFill>
                  <a:schemeClr val="bg1"/>
                </a:solidFill>
                <a:latin typeface="Cambria" pitchFamily="18" charset="0"/>
              </a:rPr>
              <a:t>Denmark </a:t>
            </a:r>
            <a:endParaRPr lang="en-CA" sz="3200" dirty="0" smtClean="0">
              <a:solidFill>
                <a:schemeClr val="bg1"/>
              </a:solidFill>
              <a:latin typeface="Cambria" pitchFamily="18" charset="0"/>
            </a:endParaRPr>
          </a:p>
          <a:p>
            <a:pPr marL="457200" indent="-457200">
              <a:buFont typeface="Arial" pitchFamily="34" charset="0"/>
              <a:buChar char="•"/>
            </a:pPr>
            <a:r>
              <a:rPr lang="en-CA" sz="3200" dirty="0" smtClean="0">
                <a:solidFill>
                  <a:schemeClr val="bg1"/>
                </a:solidFill>
                <a:latin typeface="Cambria" pitchFamily="18" charset="0"/>
              </a:rPr>
              <a:t>The deaths </a:t>
            </a:r>
            <a:r>
              <a:rPr lang="en-CA" sz="3200" dirty="0">
                <a:solidFill>
                  <a:schemeClr val="bg1"/>
                </a:solidFill>
                <a:latin typeface="Cambria" pitchFamily="18" charset="0"/>
              </a:rPr>
              <a:t>of </a:t>
            </a:r>
            <a:r>
              <a:rPr lang="en-CA" sz="3200" dirty="0" smtClean="0">
                <a:solidFill>
                  <a:schemeClr val="bg1"/>
                </a:solidFill>
                <a:latin typeface="Cambria" pitchFamily="18" charset="0"/>
              </a:rPr>
              <a:t> multiple characters are examples </a:t>
            </a:r>
            <a:r>
              <a:rPr lang="en-CA" sz="3200" dirty="0">
                <a:solidFill>
                  <a:schemeClr val="bg1"/>
                </a:solidFill>
                <a:latin typeface="Cambria" pitchFamily="18" charset="0"/>
              </a:rPr>
              <a:t>of decay caused by corruption. </a:t>
            </a:r>
            <a:endParaRPr lang="en-CA" sz="3200" dirty="0"/>
          </a:p>
          <a:p>
            <a:endParaRPr lang="en-CA" dirty="0" smtClean="0">
              <a:solidFill>
                <a:schemeClr val="bg1"/>
              </a:solidFill>
              <a:latin typeface="Cambria" pitchFamily="18" charset="0"/>
            </a:endParaRPr>
          </a:p>
          <a:p>
            <a:endParaRPr lang="en-CA" dirty="0">
              <a:solidFill>
                <a:schemeClr val="bg1"/>
              </a:solidFill>
              <a:latin typeface="Cambria" pitchFamily="18" charset="0"/>
            </a:endParaRPr>
          </a:p>
        </p:txBody>
      </p:sp>
    </p:spTree>
    <p:extLst>
      <p:ext uri="{BB962C8B-B14F-4D97-AF65-F5344CB8AC3E}">
        <p14:creationId xmlns:p14="http://schemas.microsoft.com/office/powerpoint/2010/main" val="37267477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reeform 6"/>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reeform 7"/>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136790" y="402613"/>
            <a:ext cx="8738161" cy="830997"/>
          </a:xfrm>
          <a:prstGeom prst="rect">
            <a:avLst/>
          </a:prstGeom>
          <a:noFill/>
        </p:spPr>
        <p:txBody>
          <a:bodyPr wrap="square" rtlCol="0">
            <a:spAutoFit/>
          </a:bodyPr>
          <a:lstStyle/>
          <a:p>
            <a:pPr algn="ctr"/>
            <a:r>
              <a:rPr lang="en-US" sz="4800" b="1" dirty="0" smtClean="0">
                <a:solidFill>
                  <a:srgbClr val="F0F0F0"/>
                </a:solidFill>
                <a:latin typeface="Cambria" pitchFamily="18" charset="0"/>
              </a:rPr>
              <a:t>Conclusion</a:t>
            </a:r>
            <a:endParaRPr lang="en-US" sz="4800" b="1" dirty="0">
              <a:solidFill>
                <a:srgbClr val="F0F0F0"/>
              </a:solidFill>
              <a:latin typeface="Cambria" pitchFamily="18" charset="0"/>
            </a:endParaRPr>
          </a:p>
        </p:txBody>
      </p:sp>
      <p:sp>
        <p:nvSpPr>
          <p:cNvPr id="11" name="Content Placeholder 7"/>
          <p:cNvSpPr>
            <a:spLocks noGrp="1"/>
          </p:cNvSpPr>
          <p:nvPr>
            <p:ph idx="1"/>
          </p:nvPr>
        </p:nvSpPr>
        <p:spPr>
          <a:xfrm>
            <a:off x="457200" y="1600200"/>
            <a:ext cx="8229600" cy="4525963"/>
          </a:xfrm>
        </p:spPr>
        <p:txBody>
          <a:bodyPr>
            <a:normAutofit/>
          </a:bodyPr>
          <a:lstStyle/>
          <a:p>
            <a:pPr marL="0" indent="0">
              <a:buNone/>
            </a:pPr>
            <a:r>
              <a:rPr lang="en-CA" i="1" dirty="0" smtClean="0">
                <a:solidFill>
                  <a:schemeClr val="bg1"/>
                </a:solidFill>
                <a:latin typeface="Cambria" pitchFamily="18" charset="0"/>
              </a:rPr>
              <a:t>Are the characters subjected to an already unhealthy environment?</a:t>
            </a:r>
          </a:p>
          <a:p>
            <a:r>
              <a:rPr lang="en-CA" dirty="0" smtClean="0">
                <a:solidFill>
                  <a:schemeClr val="bg1"/>
                </a:solidFill>
                <a:latin typeface="Cambria" pitchFamily="18" charset="0"/>
              </a:rPr>
              <a:t>Yes. Claudius created a ripple effect and a toxic environment.</a:t>
            </a:r>
          </a:p>
          <a:p>
            <a:endParaRPr lang="en-CA" dirty="0" smtClean="0">
              <a:solidFill>
                <a:schemeClr val="bg1"/>
              </a:solidFill>
              <a:latin typeface="Cambria" pitchFamily="18" charset="0"/>
            </a:endParaRPr>
          </a:p>
          <a:p>
            <a:pPr marL="0" indent="0">
              <a:buNone/>
            </a:pPr>
            <a:r>
              <a:rPr lang="en-CA" i="1" dirty="0" smtClean="0">
                <a:solidFill>
                  <a:schemeClr val="bg1"/>
                </a:solidFill>
                <a:latin typeface="Cambria" pitchFamily="18" charset="0"/>
              </a:rPr>
              <a:t>Are specific characters the cause of corruption?</a:t>
            </a:r>
          </a:p>
          <a:p>
            <a:pPr marL="0" indent="0">
              <a:buNone/>
            </a:pPr>
            <a:r>
              <a:rPr lang="en-CA" dirty="0" smtClean="0">
                <a:solidFill>
                  <a:schemeClr val="bg1"/>
                </a:solidFill>
                <a:latin typeface="Cambria" pitchFamily="18" charset="0"/>
              </a:rPr>
              <a:t>Yes. Claudius</a:t>
            </a:r>
            <a:r>
              <a:rPr lang="en-CA" dirty="0">
                <a:solidFill>
                  <a:schemeClr val="bg1"/>
                </a:solidFill>
                <a:latin typeface="Cambria" pitchFamily="18" charset="0"/>
              </a:rPr>
              <a:t> </a:t>
            </a:r>
            <a:r>
              <a:rPr lang="en-CA" dirty="0" smtClean="0">
                <a:solidFill>
                  <a:schemeClr val="bg1"/>
                </a:solidFill>
                <a:latin typeface="Cambria" pitchFamily="18" charset="0"/>
              </a:rPr>
              <a:t>and Laertes are the causes of corruption and decay.</a:t>
            </a:r>
            <a:endParaRPr lang="en-CA" dirty="0">
              <a:solidFill>
                <a:schemeClr val="bg1"/>
              </a:solidFill>
              <a:latin typeface="Cambria" pitchFamily="18" charset="0"/>
            </a:endParaRPr>
          </a:p>
        </p:txBody>
      </p:sp>
    </p:spTree>
    <p:extLst>
      <p:ext uri="{BB962C8B-B14F-4D97-AF65-F5344CB8AC3E}">
        <p14:creationId xmlns:p14="http://schemas.microsoft.com/office/powerpoint/2010/main" val="1437644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136790" y="402613"/>
            <a:ext cx="8738161" cy="830997"/>
          </a:xfrm>
          <a:prstGeom prst="rect">
            <a:avLst/>
          </a:prstGeom>
          <a:noFill/>
        </p:spPr>
        <p:txBody>
          <a:bodyPr wrap="square" rtlCol="0">
            <a:spAutoFit/>
          </a:bodyPr>
          <a:lstStyle/>
          <a:p>
            <a:pPr algn="ctr"/>
            <a:r>
              <a:rPr lang="en-US" sz="4800" b="1" dirty="0" smtClean="0">
                <a:solidFill>
                  <a:srgbClr val="F0F0F0"/>
                </a:solidFill>
                <a:latin typeface="Cambria" pitchFamily="18" charset="0"/>
              </a:rPr>
              <a:t>Conclusion</a:t>
            </a:r>
            <a:endParaRPr lang="en-US" sz="4800" b="1" dirty="0">
              <a:solidFill>
                <a:srgbClr val="F0F0F0"/>
              </a:solidFill>
              <a:latin typeface="Cambria" pitchFamily="18" charset="0"/>
            </a:endParaRPr>
          </a:p>
        </p:txBody>
      </p:sp>
      <p:sp>
        <p:nvSpPr>
          <p:cNvPr id="8" name="Content Placeholder 7"/>
          <p:cNvSpPr>
            <a:spLocks noGrp="1"/>
          </p:cNvSpPr>
          <p:nvPr>
            <p:ph idx="1"/>
          </p:nvPr>
        </p:nvSpPr>
        <p:spPr/>
        <p:txBody>
          <a:bodyPr/>
          <a:lstStyle/>
          <a:p>
            <a:r>
              <a:rPr lang="en-CA" dirty="0" smtClean="0">
                <a:solidFill>
                  <a:schemeClr val="bg1"/>
                </a:solidFill>
                <a:latin typeface="Cambria" pitchFamily="18" charset="0"/>
              </a:rPr>
              <a:t>Claudius rules corruptly which leads to the decay of the kingdom of Denmark.</a:t>
            </a:r>
          </a:p>
          <a:p>
            <a:endParaRPr lang="en-CA" dirty="0">
              <a:solidFill>
                <a:schemeClr val="bg1"/>
              </a:solidFill>
              <a:latin typeface="Cambria" pitchFamily="18" charset="0"/>
            </a:endParaRPr>
          </a:p>
          <a:p>
            <a:pPr marL="0" indent="0" algn="ctr">
              <a:buNone/>
            </a:pPr>
            <a:r>
              <a:rPr lang="en-CA" dirty="0">
                <a:solidFill>
                  <a:schemeClr val="bg1"/>
                </a:solidFill>
                <a:latin typeface="Cambria" pitchFamily="18" charset="0"/>
              </a:rPr>
              <a:t>Corruption = </a:t>
            </a:r>
            <a:r>
              <a:rPr lang="en-CA" dirty="0" smtClean="0">
                <a:solidFill>
                  <a:schemeClr val="bg1"/>
                </a:solidFill>
                <a:latin typeface="Cambria" pitchFamily="18" charset="0"/>
              </a:rPr>
              <a:t>Decay</a:t>
            </a:r>
          </a:p>
          <a:p>
            <a:pPr marL="0" indent="0" algn="ctr">
              <a:buNone/>
            </a:pPr>
            <a:endParaRPr lang="en-CA" dirty="0">
              <a:solidFill>
                <a:schemeClr val="bg1"/>
              </a:solidFill>
              <a:latin typeface="Cambria" pitchFamily="18" charset="0"/>
            </a:endParaRPr>
          </a:p>
          <a:p>
            <a:r>
              <a:rPr lang="en-CA" dirty="0" smtClean="0">
                <a:solidFill>
                  <a:schemeClr val="bg1"/>
                </a:solidFill>
                <a:latin typeface="Cambria" pitchFamily="18" charset="0"/>
              </a:rPr>
              <a:t>‘The end justifies the means’ (Hamlet kills Claudius to purge corruption and decay.)</a:t>
            </a:r>
          </a:p>
          <a:p>
            <a:pPr marL="0" indent="0">
              <a:buNone/>
            </a:pPr>
            <a:endParaRPr lang="en-CA" dirty="0">
              <a:solidFill>
                <a:schemeClr val="bg1"/>
              </a:solidFill>
              <a:latin typeface="Cambria" pitchFamily="18" charset="0"/>
            </a:endParaRPr>
          </a:p>
        </p:txBody>
      </p:sp>
    </p:spTree>
    <p:extLst>
      <p:ext uri="{BB962C8B-B14F-4D97-AF65-F5344CB8AC3E}">
        <p14:creationId xmlns:p14="http://schemas.microsoft.com/office/powerpoint/2010/main" val="642551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Apple decaying Video slide</a:t>
            </a:r>
            <a:endParaRPr lang="en-US" dirty="0"/>
          </a:p>
        </p:txBody>
      </p:sp>
      <p:sp>
        <p:nvSpPr>
          <p:cNvPr id="6" name="Freeform 5"/>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reeform 6"/>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reeform 7"/>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03338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itle 3"/>
          <p:cNvSpPr>
            <a:spLocks noGrp="1"/>
          </p:cNvSpPr>
          <p:nvPr>
            <p:ph type="title"/>
          </p:nvPr>
        </p:nvSpPr>
        <p:spPr/>
        <p:txBody>
          <a:bodyPr/>
          <a:lstStyle/>
          <a:p>
            <a:r>
              <a:rPr lang="en-CA" dirty="0" smtClean="0">
                <a:solidFill>
                  <a:schemeClr val="bg1"/>
                </a:solidFill>
                <a:latin typeface="Cambria" pitchFamily="18" charset="0"/>
              </a:rPr>
              <a:t>Works Cited</a:t>
            </a:r>
            <a:endParaRPr lang="en-CA" dirty="0">
              <a:solidFill>
                <a:schemeClr val="bg1"/>
              </a:solidFill>
              <a:latin typeface="Cambria" pitchFamily="18" charset="0"/>
            </a:endParaRPr>
          </a:p>
        </p:txBody>
      </p:sp>
      <p:sp>
        <p:nvSpPr>
          <p:cNvPr id="5" name="Content Placeholder 4"/>
          <p:cNvSpPr>
            <a:spLocks noGrp="1"/>
          </p:cNvSpPr>
          <p:nvPr>
            <p:ph idx="1"/>
          </p:nvPr>
        </p:nvSpPr>
        <p:spPr>
          <a:xfrm>
            <a:off x="269806" y="1415143"/>
            <a:ext cx="8676964" cy="4525963"/>
          </a:xfrm>
        </p:spPr>
        <p:txBody>
          <a:bodyPr/>
          <a:lstStyle/>
          <a:p>
            <a:pPr marL="0" indent="0">
              <a:buNone/>
            </a:pPr>
            <a:r>
              <a:rPr lang="en-CA" dirty="0" smtClean="0">
                <a:solidFill>
                  <a:schemeClr val="bg1"/>
                </a:solidFill>
                <a:latin typeface="Cambria" pitchFamily="18" charset="0"/>
              </a:rPr>
              <a:t>Goldstein</a:t>
            </a:r>
            <a:r>
              <a:rPr lang="en-CA" dirty="0">
                <a:solidFill>
                  <a:schemeClr val="bg1"/>
                </a:solidFill>
                <a:latin typeface="Cambria" pitchFamily="18" charset="0"/>
              </a:rPr>
              <a:t>, Philip. "</a:t>
            </a:r>
            <a:r>
              <a:rPr lang="en-CA" dirty="0" smtClean="0">
                <a:solidFill>
                  <a:schemeClr val="bg1"/>
                </a:solidFill>
                <a:latin typeface="Cambria" pitchFamily="18" charset="0"/>
              </a:rPr>
              <a:t>Shakespeare Studies</a:t>
            </a:r>
            <a:r>
              <a:rPr lang="en-CA" dirty="0">
                <a:solidFill>
                  <a:schemeClr val="bg1"/>
                </a:solidFill>
                <a:latin typeface="Cambria" pitchFamily="18" charset="0"/>
              </a:rPr>
              <a:t>." </a:t>
            </a:r>
            <a:r>
              <a:rPr lang="en-CA" i="1" dirty="0">
                <a:solidFill>
                  <a:schemeClr val="bg1"/>
                </a:solidFill>
                <a:latin typeface="Cambria" pitchFamily="18" charset="0"/>
              </a:rPr>
              <a:t>Hamlet: </a:t>
            </a:r>
            <a:endParaRPr lang="en-CA" i="1" dirty="0" smtClean="0">
              <a:solidFill>
                <a:schemeClr val="bg1"/>
              </a:solidFill>
              <a:latin typeface="Cambria" pitchFamily="18" charset="0"/>
            </a:endParaRPr>
          </a:p>
          <a:p>
            <a:pPr marL="0" indent="0">
              <a:buNone/>
            </a:pPr>
            <a:r>
              <a:rPr lang="en-CA" i="1" dirty="0">
                <a:solidFill>
                  <a:schemeClr val="bg1"/>
                </a:solidFill>
                <a:latin typeface="Cambria" pitchFamily="18" charset="0"/>
              </a:rPr>
              <a:t> </a:t>
            </a:r>
            <a:r>
              <a:rPr lang="en-CA" i="1" dirty="0" smtClean="0">
                <a:solidFill>
                  <a:schemeClr val="bg1"/>
                </a:solidFill>
                <a:latin typeface="Cambria" pitchFamily="18" charset="0"/>
              </a:rPr>
              <a:t>      Not a </a:t>
            </a:r>
            <a:r>
              <a:rPr lang="en-CA" i="1" dirty="0">
                <a:solidFill>
                  <a:schemeClr val="bg1"/>
                </a:solidFill>
                <a:latin typeface="Cambria" pitchFamily="18" charset="0"/>
              </a:rPr>
              <a:t>World of His Own</a:t>
            </a:r>
            <a:r>
              <a:rPr lang="en-CA" dirty="0">
                <a:solidFill>
                  <a:schemeClr val="bg1"/>
                </a:solidFill>
                <a:latin typeface="Cambria" pitchFamily="18" charset="0"/>
              </a:rPr>
              <a:t> 13 (1980): 71+. Print</a:t>
            </a:r>
            <a:r>
              <a:rPr lang="en-CA" dirty="0" smtClean="0">
                <a:solidFill>
                  <a:schemeClr val="bg1"/>
                </a:solidFill>
                <a:latin typeface="Cambria" pitchFamily="18" charset="0"/>
              </a:rPr>
              <a:t>.</a:t>
            </a:r>
          </a:p>
          <a:p>
            <a:pPr marL="0" indent="0">
              <a:buNone/>
            </a:pPr>
            <a:r>
              <a:rPr lang="en-CA" dirty="0">
                <a:solidFill>
                  <a:schemeClr val="bg1"/>
                </a:solidFill>
                <a:latin typeface="Cambria" pitchFamily="18" charset="0"/>
              </a:rPr>
              <a:t>Shakespeare, William. </a:t>
            </a:r>
            <a:r>
              <a:rPr lang="en-CA" i="1" dirty="0">
                <a:solidFill>
                  <a:schemeClr val="bg1"/>
                </a:solidFill>
                <a:latin typeface="Cambria" pitchFamily="18" charset="0"/>
              </a:rPr>
              <a:t>Hamlet Second Edition</a:t>
            </a:r>
            <a:r>
              <a:rPr lang="en-CA" dirty="0">
                <a:solidFill>
                  <a:schemeClr val="bg1"/>
                </a:solidFill>
                <a:latin typeface="Cambria" pitchFamily="18" charset="0"/>
              </a:rPr>
              <a:t>. Ed. </a:t>
            </a:r>
            <a:endParaRPr lang="en-CA" dirty="0" smtClean="0">
              <a:solidFill>
                <a:schemeClr val="bg1"/>
              </a:solidFill>
              <a:latin typeface="Cambria" pitchFamily="18" charset="0"/>
            </a:endParaRPr>
          </a:p>
          <a:p>
            <a:pPr marL="0" indent="0">
              <a:buNone/>
            </a:pPr>
            <a:r>
              <a:rPr lang="en-CA" dirty="0">
                <a:solidFill>
                  <a:schemeClr val="bg1"/>
                </a:solidFill>
                <a:latin typeface="Cambria" pitchFamily="18" charset="0"/>
              </a:rPr>
              <a:t> </a:t>
            </a:r>
            <a:r>
              <a:rPr lang="en-CA" dirty="0" smtClean="0">
                <a:solidFill>
                  <a:schemeClr val="bg1"/>
                </a:solidFill>
                <a:latin typeface="Cambria" pitchFamily="18" charset="0"/>
              </a:rPr>
              <a:t>      Marilyn </a:t>
            </a:r>
            <a:r>
              <a:rPr lang="en-CA" dirty="0" err="1">
                <a:solidFill>
                  <a:schemeClr val="bg1"/>
                </a:solidFill>
                <a:latin typeface="Cambria" pitchFamily="18" charset="0"/>
              </a:rPr>
              <a:t>Eisenstat</a:t>
            </a:r>
            <a:r>
              <a:rPr lang="en-CA" dirty="0">
                <a:solidFill>
                  <a:schemeClr val="bg1"/>
                </a:solidFill>
                <a:latin typeface="Cambria" pitchFamily="18" charset="0"/>
              </a:rPr>
              <a:t> and Ken Roy. Toronto: </a:t>
            </a:r>
            <a:endParaRPr lang="en-CA" dirty="0" smtClean="0">
              <a:solidFill>
                <a:schemeClr val="bg1"/>
              </a:solidFill>
              <a:latin typeface="Cambria" pitchFamily="18" charset="0"/>
            </a:endParaRPr>
          </a:p>
          <a:p>
            <a:pPr marL="0" indent="0">
              <a:buNone/>
            </a:pPr>
            <a:r>
              <a:rPr lang="en-CA" dirty="0">
                <a:solidFill>
                  <a:schemeClr val="bg1"/>
                </a:solidFill>
                <a:latin typeface="Cambria" pitchFamily="18" charset="0"/>
              </a:rPr>
              <a:t> </a:t>
            </a:r>
            <a:r>
              <a:rPr lang="en-CA" dirty="0" smtClean="0">
                <a:solidFill>
                  <a:schemeClr val="bg1"/>
                </a:solidFill>
                <a:latin typeface="Cambria" pitchFamily="18" charset="0"/>
              </a:rPr>
              <a:t>      Harcourt </a:t>
            </a:r>
            <a:r>
              <a:rPr lang="en-CA" dirty="0">
                <a:solidFill>
                  <a:schemeClr val="bg1"/>
                </a:solidFill>
                <a:latin typeface="Cambria" pitchFamily="18" charset="0"/>
              </a:rPr>
              <a:t>Canada, 2004. Print</a:t>
            </a:r>
            <a:r>
              <a:rPr lang="en-CA" dirty="0" smtClean="0">
                <a:solidFill>
                  <a:schemeClr val="bg1"/>
                </a:solidFill>
                <a:latin typeface="Cambria" pitchFamily="18" charset="0"/>
              </a:rPr>
              <a:t>.</a:t>
            </a:r>
          </a:p>
          <a:p>
            <a:pPr marL="0" indent="0">
              <a:buNone/>
            </a:pPr>
            <a:r>
              <a:rPr lang="en-CA" u="sng" dirty="0">
                <a:solidFill>
                  <a:schemeClr val="bg1"/>
                </a:solidFill>
                <a:latin typeface="Cambria" pitchFamily="18" charset="0"/>
              </a:rPr>
              <a:t>www.youtube.com/watch?v=w7gixDxKfjo</a:t>
            </a:r>
          </a:p>
          <a:p>
            <a:pPr marL="0" indent="0">
              <a:buNone/>
            </a:pPr>
            <a:endParaRPr lang="en-CA" dirty="0">
              <a:solidFill>
                <a:schemeClr val="bg1"/>
              </a:solidFill>
              <a:latin typeface="Cambria" pitchFamily="18" charset="0"/>
            </a:endParaRPr>
          </a:p>
        </p:txBody>
      </p:sp>
    </p:spTree>
    <p:extLst>
      <p:ext uri="{BB962C8B-B14F-4D97-AF65-F5344CB8AC3E}">
        <p14:creationId xmlns:p14="http://schemas.microsoft.com/office/powerpoint/2010/main" val="3003922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reeform 6"/>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reeform 7"/>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itle 32"/>
          <p:cNvSpPr txBox="1">
            <a:spLocks/>
          </p:cNvSpPr>
          <p:nvPr/>
        </p:nvSpPr>
        <p:spPr>
          <a:xfrm>
            <a:off x="685800" y="21304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9600" b="1" dirty="0" smtClean="0">
                <a:solidFill>
                  <a:schemeClr val="bg1"/>
                </a:solidFill>
                <a:latin typeface="Lucida Blackletter"/>
                <a:cs typeface="Lucida Blackletter"/>
              </a:rPr>
              <a:t>Act I</a:t>
            </a:r>
            <a:endParaRPr lang="en-CA" sz="9600" b="1" dirty="0">
              <a:solidFill>
                <a:schemeClr val="bg1"/>
              </a:solidFill>
              <a:latin typeface="Lucida Blackletter"/>
              <a:cs typeface="Lucida Blackletter"/>
            </a:endParaRPr>
          </a:p>
        </p:txBody>
      </p:sp>
    </p:spTree>
    <p:extLst>
      <p:ext uri="{BB962C8B-B14F-4D97-AF65-F5344CB8AC3E}">
        <p14:creationId xmlns:p14="http://schemas.microsoft.com/office/powerpoint/2010/main" val="39486987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Freeform 6"/>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 Placeholder 9"/>
          <p:cNvSpPr>
            <a:spLocks noGrp="1"/>
          </p:cNvSpPr>
          <p:nvPr>
            <p:ph type="body" idx="1"/>
          </p:nvPr>
        </p:nvSpPr>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1" name="Content Placeholder 10"/>
          <p:cNvSpPr>
            <a:spLocks noGrp="1"/>
          </p:cNvSpPr>
          <p:nvPr>
            <p:ph sz="half" idx="2"/>
          </p:nvPr>
        </p:nvSpPr>
        <p:spPr/>
        <p:txBody>
          <a:bodyPr/>
          <a:lstStyle/>
          <a:p>
            <a:pPr marL="0" indent="0" algn="ctr">
              <a:buNone/>
            </a:pPr>
            <a:r>
              <a:rPr lang="en-CA" sz="3200" dirty="0" smtClean="0">
                <a:solidFill>
                  <a:schemeClr val="bg1"/>
                </a:solidFill>
                <a:latin typeface="Cambria" pitchFamily="18" charset="0"/>
              </a:rPr>
              <a:t>“Though yet of Hamlet our dear brother’s death </a:t>
            </a:r>
          </a:p>
          <a:p>
            <a:pPr marL="0" indent="0" algn="ctr">
              <a:buNone/>
            </a:pPr>
            <a:r>
              <a:rPr lang="en-CA" sz="3200" dirty="0" smtClean="0">
                <a:solidFill>
                  <a:schemeClr val="bg1"/>
                </a:solidFill>
                <a:latin typeface="Cambria" pitchFamily="18" charset="0"/>
              </a:rPr>
              <a:t>The memory be green, and that it us befitted.”</a:t>
            </a:r>
          </a:p>
          <a:p>
            <a:pPr marL="0" indent="0" algn="ctr">
              <a:buNone/>
            </a:pPr>
            <a:r>
              <a:rPr lang="en-CA" sz="3200" dirty="0">
                <a:solidFill>
                  <a:schemeClr val="bg1"/>
                </a:solidFill>
                <a:latin typeface="Cambria" pitchFamily="18" charset="0"/>
              </a:rPr>
              <a:t>(</a:t>
            </a:r>
            <a:r>
              <a:rPr lang="en-CA" sz="3200" dirty="0" smtClean="0">
                <a:solidFill>
                  <a:schemeClr val="bg1"/>
                </a:solidFill>
                <a:latin typeface="Cambria" pitchFamily="18" charset="0"/>
              </a:rPr>
              <a:t>I.ii.1)</a:t>
            </a:r>
            <a:endParaRPr lang="en-CA" sz="3200" dirty="0">
              <a:solidFill>
                <a:schemeClr val="bg1"/>
              </a:solidFill>
              <a:latin typeface="Cambria" pitchFamily="18" charset="0"/>
            </a:endParaRPr>
          </a:p>
          <a:p>
            <a:endParaRPr lang="en-CA" dirty="0">
              <a:solidFill>
                <a:schemeClr val="bg1"/>
              </a:solidFill>
              <a:latin typeface="Cambria" pitchFamily="18" charset="0"/>
            </a:endParaRPr>
          </a:p>
        </p:txBody>
      </p:sp>
      <p:sp>
        <p:nvSpPr>
          <p:cNvPr id="12" name="Text Placeholder 11"/>
          <p:cNvSpPr>
            <a:spLocks noGrp="1"/>
          </p:cNvSpPr>
          <p:nvPr>
            <p:ph type="body" sz="quarter" idx="3"/>
          </p:nvPr>
        </p:nvSpPr>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3" name="Content Placeholder 12"/>
          <p:cNvSpPr>
            <a:spLocks noGrp="1"/>
          </p:cNvSpPr>
          <p:nvPr>
            <p:ph sz="quarter" idx="4"/>
          </p:nvPr>
        </p:nvSpPr>
        <p:spPr>
          <a:xfrm>
            <a:off x="4505870" y="2205499"/>
            <a:ext cx="4638130" cy="4130886"/>
          </a:xfrm>
        </p:spPr>
        <p:txBody>
          <a:bodyPr>
            <a:noAutofit/>
          </a:bodyPr>
          <a:lstStyle/>
          <a:p>
            <a:r>
              <a:rPr lang="en-CA" sz="2800" dirty="0">
                <a:solidFill>
                  <a:schemeClr val="bg1"/>
                </a:solidFill>
                <a:latin typeface="Cambria" pitchFamily="18" charset="0"/>
              </a:rPr>
              <a:t>K</a:t>
            </a:r>
            <a:r>
              <a:rPr lang="en-CA" sz="2800" dirty="0" smtClean="0">
                <a:solidFill>
                  <a:schemeClr val="bg1"/>
                </a:solidFill>
                <a:latin typeface="Cambria" pitchFamily="18" charset="0"/>
              </a:rPr>
              <a:t>ing Claudius is responsible for the former King Hamlet’s death.</a:t>
            </a:r>
          </a:p>
          <a:p>
            <a:r>
              <a:rPr lang="en-CA" sz="2800" dirty="0">
                <a:solidFill>
                  <a:schemeClr val="bg1"/>
                </a:solidFill>
                <a:latin typeface="Cambria" pitchFamily="18" charset="0"/>
              </a:rPr>
              <a:t>Claudius </a:t>
            </a:r>
            <a:r>
              <a:rPr lang="en-CA" sz="2800" dirty="0" smtClean="0">
                <a:solidFill>
                  <a:schemeClr val="bg1"/>
                </a:solidFill>
                <a:latin typeface="Cambria" pitchFamily="18" charset="0"/>
              </a:rPr>
              <a:t>takes Hamlet’s wife and his crown after marrying Gertrude.</a:t>
            </a:r>
          </a:p>
          <a:p>
            <a:r>
              <a:rPr lang="en-CA" sz="2800" dirty="0" smtClean="0">
                <a:solidFill>
                  <a:schemeClr val="bg1"/>
                </a:solidFill>
                <a:latin typeface="Cambria" pitchFamily="18" charset="0"/>
              </a:rPr>
              <a:t>Claudius feels it is best for the kingdom to try and </a:t>
            </a:r>
            <a:r>
              <a:rPr lang="en-CA" sz="2800" dirty="0">
                <a:solidFill>
                  <a:schemeClr val="bg1"/>
                </a:solidFill>
                <a:latin typeface="Cambria" pitchFamily="18" charset="0"/>
              </a:rPr>
              <a:t>forget </a:t>
            </a:r>
            <a:r>
              <a:rPr lang="en-CA" sz="2800">
                <a:solidFill>
                  <a:schemeClr val="bg1"/>
                </a:solidFill>
                <a:latin typeface="Cambria" pitchFamily="18" charset="0"/>
              </a:rPr>
              <a:t>King </a:t>
            </a:r>
            <a:r>
              <a:rPr lang="en-CA" sz="2800" smtClean="0">
                <a:solidFill>
                  <a:schemeClr val="bg1"/>
                </a:solidFill>
                <a:latin typeface="Cambria" pitchFamily="18" charset="0"/>
              </a:rPr>
              <a:t>Hamlet</a:t>
            </a:r>
            <a:endParaRPr lang="en-CA" sz="2800" dirty="0">
              <a:solidFill>
                <a:schemeClr val="bg1"/>
              </a:solidFill>
              <a:latin typeface="Cambria" pitchFamily="18" charset="0"/>
            </a:endParaRPr>
          </a:p>
        </p:txBody>
      </p:sp>
    </p:spTree>
    <p:extLst>
      <p:ext uri="{BB962C8B-B14F-4D97-AF65-F5344CB8AC3E}">
        <p14:creationId xmlns:p14="http://schemas.microsoft.com/office/powerpoint/2010/main" val="1779685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 Placeholder 9"/>
          <p:cNvSpPr>
            <a:spLocks noGrp="1"/>
          </p:cNvSpPr>
          <p:nvPr>
            <p:ph type="body" idx="1"/>
          </p:nvPr>
        </p:nvSpPr>
        <p:spPr>
          <a:xfrm>
            <a:off x="457200" y="1535113"/>
            <a:ext cx="4040188" cy="639762"/>
          </a:xfrm>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5" name="Content Placeholder 10"/>
          <p:cNvSpPr>
            <a:spLocks noGrp="1"/>
          </p:cNvSpPr>
          <p:nvPr>
            <p:ph sz="half" idx="2"/>
          </p:nvPr>
        </p:nvSpPr>
        <p:spPr>
          <a:xfrm>
            <a:off x="218404" y="2121036"/>
            <a:ext cx="4389884" cy="2622277"/>
          </a:xfrm>
        </p:spPr>
        <p:txBody>
          <a:bodyPr>
            <a:normAutofit lnSpcReduction="10000"/>
          </a:bodyPr>
          <a:lstStyle/>
          <a:p>
            <a:pPr marL="0" indent="0" algn="ctr">
              <a:buNone/>
            </a:pPr>
            <a:r>
              <a:rPr lang="en-CA" sz="3200" dirty="0" smtClean="0">
                <a:solidFill>
                  <a:schemeClr val="bg1"/>
                </a:solidFill>
                <a:latin typeface="Cambria" pitchFamily="18" charset="0"/>
              </a:rPr>
              <a:t>“…all that lives must die, </a:t>
            </a:r>
          </a:p>
          <a:p>
            <a:pPr marL="0" indent="0" algn="ctr">
              <a:buNone/>
            </a:pPr>
            <a:r>
              <a:rPr lang="en-CA" sz="3200" dirty="0" smtClean="0">
                <a:solidFill>
                  <a:schemeClr val="bg1"/>
                </a:solidFill>
                <a:latin typeface="Cambria" pitchFamily="18" charset="0"/>
              </a:rPr>
              <a:t>Passing through nature to eternity.”</a:t>
            </a:r>
          </a:p>
          <a:p>
            <a:pPr marL="0" indent="0" algn="ctr">
              <a:buNone/>
            </a:pPr>
            <a:r>
              <a:rPr lang="en-CA" sz="3200" dirty="0">
                <a:solidFill>
                  <a:schemeClr val="bg1"/>
                </a:solidFill>
                <a:latin typeface="Cambria" pitchFamily="18" charset="0"/>
              </a:rPr>
              <a:t>(</a:t>
            </a:r>
            <a:r>
              <a:rPr lang="en-CA" sz="3200" dirty="0" smtClean="0">
                <a:solidFill>
                  <a:schemeClr val="bg1"/>
                </a:solidFill>
                <a:latin typeface="Cambria" pitchFamily="18" charset="0"/>
              </a:rPr>
              <a:t>I.ii.72-73)</a:t>
            </a:r>
            <a:endParaRPr lang="en-CA" sz="3200" dirty="0">
              <a:solidFill>
                <a:schemeClr val="bg1"/>
              </a:solidFill>
              <a:latin typeface="Cambria" pitchFamily="18" charset="0"/>
            </a:endParaRPr>
          </a:p>
          <a:p>
            <a:endParaRPr lang="en-CA" dirty="0">
              <a:solidFill>
                <a:schemeClr val="bg1"/>
              </a:solidFill>
              <a:latin typeface="Cambria" pitchFamily="18" charset="0"/>
            </a:endParaRPr>
          </a:p>
        </p:txBody>
      </p:sp>
      <p:sp>
        <p:nvSpPr>
          <p:cNvPr id="16" name="Text Placeholder 11"/>
          <p:cNvSpPr>
            <a:spLocks noGrp="1"/>
          </p:cNvSpPr>
          <p:nvPr>
            <p:ph type="body" sz="quarter" idx="3"/>
          </p:nvPr>
        </p:nvSpPr>
        <p:spPr>
          <a:xfrm>
            <a:off x="4645025" y="1535113"/>
            <a:ext cx="4041775" cy="639762"/>
          </a:xfrm>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7" name="Content Placeholder 12"/>
          <p:cNvSpPr>
            <a:spLocks noGrp="1"/>
          </p:cNvSpPr>
          <p:nvPr>
            <p:ph sz="quarter" idx="4"/>
          </p:nvPr>
        </p:nvSpPr>
        <p:spPr>
          <a:xfrm>
            <a:off x="4860032" y="2182812"/>
            <a:ext cx="4041775" cy="3951288"/>
          </a:xfrm>
        </p:spPr>
        <p:txBody>
          <a:bodyPr>
            <a:normAutofit/>
          </a:bodyPr>
          <a:lstStyle/>
          <a:p>
            <a:r>
              <a:rPr lang="en-CA" sz="2800" dirty="0" smtClean="0">
                <a:solidFill>
                  <a:schemeClr val="bg1"/>
                </a:solidFill>
                <a:latin typeface="Cambria" pitchFamily="18" charset="0"/>
              </a:rPr>
              <a:t>Queen Gertrude tells young Hamlet to stop grieving the loss of his father.</a:t>
            </a:r>
          </a:p>
          <a:p>
            <a:r>
              <a:rPr lang="en-CA" sz="2800" dirty="0" smtClean="0">
                <a:solidFill>
                  <a:schemeClr val="bg1"/>
                </a:solidFill>
                <a:latin typeface="Cambria" pitchFamily="18" charset="0"/>
              </a:rPr>
              <a:t>She implies that it is natural for death to occur.  </a:t>
            </a:r>
            <a:endParaRPr lang="en-CA" sz="2800" dirty="0">
              <a:solidFill>
                <a:schemeClr val="bg1"/>
              </a:solidFill>
              <a:latin typeface="Cambria" pitchFamily="18" charset="0"/>
            </a:endParaRPr>
          </a:p>
        </p:txBody>
      </p:sp>
    </p:spTree>
    <p:extLst>
      <p:ext uri="{BB962C8B-B14F-4D97-AF65-F5344CB8AC3E}">
        <p14:creationId xmlns:p14="http://schemas.microsoft.com/office/powerpoint/2010/main" val="17188813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Text Placeholder 9"/>
          <p:cNvSpPr>
            <a:spLocks noGrp="1"/>
          </p:cNvSpPr>
          <p:nvPr>
            <p:ph type="body" idx="1"/>
          </p:nvPr>
        </p:nvSpPr>
        <p:spPr>
          <a:xfrm>
            <a:off x="457200" y="1535113"/>
            <a:ext cx="4040188" cy="639762"/>
          </a:xfrm>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5" name="Content Placeholder 10"/>
          <p:cNvSpPr>
            <a:spLocks noGrp="1"/>
          </p:cNvSpPr>
          <p:nvPr>
            <p:ph sz="half" idx="2"/>
          </p:nvPr>
        </p:nvSpPr>
        <p:spPr>
          <a:xfrm>
            <a:off x="457200" y="2174874"/>
            <a:ext cx="4040188" cy="4422477"/>
          </a:xfrm>
        </p:spPr>
        <p:txBody>
          <a:bodyPr>
            <a:normAutofit fontScale="85000" lnSpcReduction="10000"/>
          </a:bodyPr>
          <a:lstStyle/>
          <a:p>
            <a:pPr marL="0" indent="0" algn="ctr">
              <a:buNone/>
            </a:pPr>
            <a:r>
              <a:rPr lang="en-US" sz="3200" dirty="0">
                <a:solidFill>
                  <a:schemeClr val="bg1"/>
                </a:solidFill>
                <a:latin typeface="Cambria" pitchFamily="18" charset="0"/>
              </a:rPr>
              <a:t>“A serpent stung me; so the whole ear of </a:t>
            </a:r>
            <a:r>
              <a:rPr lang="en-US" sz="3200" dirty="0" smtClean="0">
                <a:solidFill>
                  <a:schemeClr val="bg1"/>
                </a:solidFill>
                <a:latin typeface="Cambria" pitchFamily="18" charset="0"/>
              </a:rPr>
              <a:t>Denmark</a:t>
            </a:r>
          </a:p>
          <a:p>
            <a:pPr marL="0" indent="0" algn="ctr">
              <a:buNone/>
            </a:pPr>
            <a:r>
              <a:rPr lang="en-US" sz="3200" dirty="0" smtClean="0">
                <a:solidFill>
                  <a:schemeClr val="bg1"/>
                </a:solidFill>
                <a:latin typeface="Cambria" pitchFamily="18" charset="0"/>
              </a:rPr>
              <a:t> </a:t>
            </a:r>
            <a:r>
              <a:rPr lang="en-US" sz="3200" dirty="0">
                <a:solidFill>
                  <a:schemeClr val="bg1"/>
                </a:solidFill>
                <a:latin typeface="Cambria" pitchFamily="18" charset="0"/>
              </a:rPr>
              <a:t>I</a:t>
            </a:r>
            <a:r>
              <a:rPr lang="en-US" sz="3200" dirty="0" smtClean="0">
                <a:solidFill>
                  <a:schemeClr val="bg1"/>
                </a:solidFill>
                <a:latin typeface="Cambria" pitchFamily="18" charset="0"/>
              </a:rPr>
              <a:t>s </a:t>
            </a:r>
            <a:r>
              <a:rPr lang="en-US" sz="3200" dirty="0">
                <a:solidFill>
                  <a:schemeClr val="bg1"/>
                </a:solidFill>
                <a:latin typeface="Cambria" pitchFamily="18" charset="0"/>
              </a:rPr>
              <a:t>by a forged process of my </a:t>
            </a:r>
            <a:r>
              <a:rPr lang="en-US" sz="3200" dirty="0" smtClean="0">
                <a:solidFill>
                  <a:schemeClr val="bg1"/>
                </a:solidFill>
                <a:latin typeface="Cambria" pitchFamily="18" charset="0"/>
              </a:rPr>
              <a:t>death</a:t>
            </a:r>
            <a:endParaRPr lang="en-US" sz="3200" dirty="0">
              <a:solidFill>
                <a:schemeClr val="bg1"/>
              </a:solidFill>
              <a:latin typeface="Cambria" pitchFamily="18" charset="0"/>
            </a:endParaRPr>
          </a:p>
          <a:p>
            <a:pPr marL="0" indent="0" algn="ctr">
              <a:buNone/>
            </a:pPr>
            <a:r>
              <a:rPr lang="en-US" sz="3200" dirty="0" smtClean="0">
                <a:solidFill>
                  <a:schemeClr val="bg1"/>
                </a:solidFill>
                <a:latin typeface="Cambria" pitchFamily="18" charset="0"/>
              </a:rPr>
              <a:t> </a:t>
            </a:r>
            <a:r>
              <a:rPr lang="en-US" sz="3200" dirty="0">
                <a:solidFill>
                  <a:schemeClr val="bg1"/>
                </a:solidFill>
                <a:latin typeface="Cambria" pitchFamily="18" charset="0"/>
              </a:rPr>
              <a:t>Rankly abused: but know, thou noble youth</a:t>
            </a:r>
            <a:r>
              <a:rPr lang="en-US" sz="3200" dirty="0" smtClean="0">
                <a:solidFill>
                  <a:schemeClr val="bg1"/>
                </a:solidFill>
                <a:latin typeface="Cambria" pitchFamily="18" charset="0"/>
              </a:rPr>
              <a:t>,</a:t>
            </a:r>
          </a:p>
          <a:p>
            <a:pPr marL="0" indent="0" algn="ctr">
              <a:buNone/>
            </a:pPr>
            <a:r>
              <a:rPr lang="en-US" sz="3200" dirty="0" smtClean="0">
                <a:solidFill>
                  <a:schemeClr val="bg1"/>
                </a:solidFill>
                <a:latin typeface="Cambria" pitchFamily="18" charset="0"/>
              </a:rPr>
              <a:t> </a:t>
            </a:r>
            <a:r>
              <a:rPr lang="en-US" sz="3200" dirty="0">
                <a:solidFill>
                  <a:schemeClr val="bg1"/>
                </a:solidFill>
                <a:latin typeface="Cambria" pitchFamily="18" charset="0"/>
              </a:rPr>
              <a:t>The serpent that did sting thy father’s </a:t>
            </a:r>
            <a:r>
              <a:rPr lang="en-US" sz="3200" dirty="0" smtClean="0">
                <a:solidFill>
                  <a:schemeClr val="bg1"/>
                </a:solidFill>
                <a:latin typeface="Cambria" pitchFamily="18" charset="0"/>
              </a:rPr>
              <a:t>life</a:t>
            </a:r>
          </a:p>
          <a:p>
            <a:pPr marL="0" indent="0" algn="ctr">
              <a:buNone/>
            </a:pPr>
            <a:r>
              <a:rPr lang="en-US" sz="3200" dirty="0" smtClean="0">
                <a:solidFill>
                  <a:schemeClr val="bg1"/>
                </a:solidFill>
                <a:latin typeface="Cambria" pitchFamily="18" charset="0"/>
              </a:rPr>
              <a:t> </a:t>
            </a:r>
            <a:r>
              <a:rPr lang="en-US" sz="3200" dirty="0">
                <a:solidFill>
                  <a:schemeClr val="bg1"/>
                </a:solidFill>
                <a:latin typeface="Cambria" pitchFamily="18" charset="0"/>
              </a:rPr>
              <a:t>Now wears his </a:t>
            </a:r>
            <a:r>
              <a:rPr lang="en-US" sz="3200" dirty="0" smtClean="0">
                <a:solidFill>
                  <a:schemeClr val="bg1"/>
                </a:solidFill>
                <a:latin typeface="Cambria" pitchFamily="18" charset="0"/>
              </a:rPr>
              <a:t>crown.”</a:t>
            </a:r>
          </a:p>
          <a:p>
            <a:pPr marL="0" indent="0" algn="ctr">
              <a:buNone/>
            </a:pPr>
            <a:r>
              <a:rPr lang="en-US" sz="3200" dirty="0" smtClean="0">
                <a:solidFill>
                  <a:schemeClr val="bg1"/>
                </a:solidFill>
                <a:latin typeface="Cambria" pitchFamily="18" charset="0"/>
              </a:rPr>
              <a:t>(I.v.36-40</a:t>
            </a:r>
            <a:r>
              <a:rPr lang="en-US" sz="3200" dirty="0">
                <a:solidFill>
                  <a:schemeClr val="bg1"/>
                </a:solidFill>
                <a:latin typeface="Cambria" pitchFamily="18" charset="0"/>
              </a:rPr>
              <a:t>)</a:t>
            </a:r>
            <a:endParaRPr lang="en-CA" dirty="0">
              <a:solidFill>
                <a:schemeClr val="bg1"/>
              </a:solidFill>
              <a:latin typeface="Cambria" pitchFamily="18" charset="0"/>
            </a:endParaRPr>
          </a:p>
        </p:txBody>
      </p:sp>
      <p:sp>
        <p:nvSpPr>
          <p:cNvPr id="16" name="Text Placeholder 11"/>
          <p:cNvSpPr>
            <a:spLocks noGrp="1"/>
          </p:cNvSpPr>
          <p:nvPr>
            <p:ph type="body" sz="quarter" idx="3"/>
          </p:nvPr>
        </p:nvSpPr>
        <p:spPr>
          <a:xfrm>
            <a:off x="4645025" y="1535113"/>
            <a:ext cx="4041775" cy="639762"/>
          </a:xfrm>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7" name="Content Placeholder 12"/>
          <p:cNvSpPr>
            <a:spLocks noGrp="1"/>
          </p:cNvSpPr>
          <p:nvPr>
            <p:ph sz="quarter" idx="4"/>
          </p:nvPr>
        </p:nvSpPr>
        <p:spPr>
          <a:xfrm>
            <a:off x="4645025" y="2174874"/>
            <a:ext cx="4041775" cy="4422477"/>
          </a:xfrm>
        </p:spPr>
        <p:txBody>
          <a:bodyPr>
            <a:normAutofit fontScale="85000" lnSpcReduction="10000"/>
          </a:bodyPr>
          <a:lstStyle/>
          <a:p>
            <a:pPr>
              <a:lnSpc>
                <a:spcPct val="120000"/>
              </a:lnSpc>
              <a:spcBef>
                <a:spcPts val="0"/>
              </a:spcBef>
            </a:pPr>
            <a:r>
              <a:rPr lang="en-US" sz="2800" dirty="0" smtClean="0">
                <a:solidFill>
                  <a:schemeClr val="bg1"/>
                </a:solidFill>
                <a:latin typeface="Cambria" pitchFamily="18" charset="0"/>
              </a:rPr>
              <a:t>Example </a:t>
            </a:r>
            <a:r>
              <a:rPr lang="en-US" sz="2800" dirty="0">
                <a:solidFill>
                  <a:schemeClr val="bg1"/>
                </a:solidFill>
                <a:latin typeface="Cambria" pitchFamily="18" charset="0"/>
              </a:rPr>
              <a:t>of </a:t>
            </a:r>
            <a:r>
              <a:rPr lang="en-US" sz="2800" dirty="0" smtClean="0">
                <a:solidFill>
                  <a:schemeClr val="bg1"/>
                </a:solidFill>
                <a:latin typeface="Cambria" pitchFamily="18" charset="0"/>
              </a:rPr>
              <a:t>corruption</a:t>
            </a:r>
          </a:p>
          <a:p>
            <a:pPr>
              <a:lnSpc>
                <a:spcPct val="120000"/>
              </a:lnSpc>
              <a:spcBef>
                <a:spcPts val="0"/>
              </a:spcBef>
            </a:pPr>
            <a:r>
              <a:rPr lang="en-US" sz="2800" dirty="0" smtClean="0">
                <a:solidFill>
                  <a:schemeClr val="bg1"/>
                </a:solidFill>
                <a:latin typeface="Cambria" pitchFamily="18" charset="0"/>
              </a:rPr>
              <a:t>Claudius </a:t>
            </a:r>
            <a:r>
              <a:rPr lang="en-US" sz="2800" dirty="0">
                <a:solidFill>
                  <a:schemeClr val="bg1"/>
                </a:solidFill>
                <a:latin typeface="Cambria" pitchFamily="18" charset="0"/>
              </a:rPr>
              <a:t>is the </a:t>
            </a:r>
            <a:r>
              <a:rPr lang="en-US" sz="2800" dirty="0" smtClean="0">
                <a:solidFill>
                  <a:schemeClr val="bg1"/>
                </a:solidFill>
                <a:latin typeface="Cambria" pitchFamily="18" charset="0"/>
              </a:rPr>
              <a:t>serpent</a:t>
            </a:r>
          </a:p>
          <a:p>
            <a:pPr>
              <a:lnSpc>
                <a:spcPct val="120000"/>
              </a:lnSpc>
              <a:spcBef>
                <a:spcPts val="0"/>
              </a:spcBef>
            </a:pPr>
            <a:r>
              <a:rPr lang="en-US" sz="2800" dirty="0" smtClean="0">
                <a:solidFill>
                  <a:schemeClr val="bg1"/>
                </a:solidFill>
                <a:latin typeface="Cambria" pitchFamily="18" charset="0"/>
              </a:rPr>
              <a:t>The </a:t>
            </a:r>
            <a:r>
              <a:rPr lang="en-US" sz="2800" dirty="0">
                <a:solidFill>
                  <a:schemeClr val="bg1"/>
                </a:solidFill>
                <a:latin typeface="Cambria" pitchFamily="18" charset="0"/>
              </a:rPr>
              <a:t>story of King Hamlet’s death in Denmark is </a:t>
            </a:r>
            <a:r>
              <a:rPr lang="en-US" sz="2800" dirty="0" smtClean="0">
                <a:solidFill>
                  <a:schemeClr val="bg1"/>
                </a:solidFill>
                <a:latin typeface="Cambria" pitchFamily="18" charset="0"/>
              </a:rPr>
              <a:t>false.</a:t>
            </a:r>
          </a:p>
          <a:p>
            <a:pPr>
              <a:lnSpc>
                <a:spcPct val="120000"/>
              </a:lnSpc>
              <a:spcBef>
                <a:spcPts val="0"/>
              </a:spcBef>
            </a:pPr>
            <a:r>
              <a:rPr lang="en-US" sz="2800" dirty="0" smtClean="0">
                <a:solidFill>
                  <a:schemeClr val="bg1"/>
                </a:solidFill>
                <a:latin typeface="Cambria" pitchFamily="18" charset="0"/>
              </a:rPr>
              <a:t>Claudius </a:t>
            </a:r>
            <a:r>
              <a:rPr lang="en-US" sz="2800" dirty="0">
                <a:solidFill>
                  <a:schemeClr val="bg1"/>
                </a:solidFill>
                <a:latin typeface="Cambria" pitchFamily="18" charset="0"/>
              </a:rPr>
              <a:t>murders his </a:t>
            </a:r>
            <a:r>
              <a:rPr lang="en-US" sz="2800" dirty="0" smtClean="0">
                <a:solidFill>
                  <a:schemeClr val="bg1"/>
                </a:solidFill>
                <a:latin typeface="Cambria" pitchFamily="18" charset="0"/>
              </a:rPr>
              <a:t>own brother </a:t>
            </a:r>
            <a:r>
              <a:rPr lang="en-US" sz="2800" dirty="0">
                <a:solidFill>
                  <a:schemeClr val="bg1"/>
                </a:solidFill>
                <a:latin typeface="Cambria" pitchFamily="18" charset="0"/>
              </a:rPr>
              <a:t>for the </a:t>
            </a:r>
            <a:r>
              <a:rPr lang="en-US" sz="2800" dirty="0" smtClean="0">
                <a:solidFill>
                  <a:schemeClr val="bg1"/>
                </a:solidFill>
                <a:latin typeface="Cambria" pitchFamily="18" charset="0"/>
              </a:rPr>
              <a:t>crown</a:t>
            </a:r>
            <a:endParaRPr lang="en-US" sz="1100" dirty="0" smtClean="0">
              <a:solidFill>
                <a:schemeClr val="bg1"/>
              </a:solidFill>
              <a:latin typeface="Cambria" pitchFamily="18" charset="0"/>
            </a:endParaRPr>
          </a:p>
          <a:p>
            <a:pPr>
              <a:lnSpc>
                <a:spcPct val="120000"/>
              </a:lnSpc>
              <a:spcBef>
                <a:spcPts val="0"/>
              </a:spcBef>
            </a:pPr>
            <a:r>
              <a:rPr lang="en-US" sz="2800" dirty="0" smtClean="0">
                <a:solidFill>
                  <a:schemeClr val="bg1"/>
                </a:solidFill>
                <a:latin typeface="Cambria" pitchFamily="18" charset="0"/>
              </a:rPr>
              <a:t>Claudius seizes </a:t>
            </a:r>
            <a:r>
              <a:rPr lang="en-US" sz="2800" dirty="0">
                <a:solidFill>
                  <a:schemeClr val="bg1"/>
                </a:solidFill>
                <a:latin typeface="Cambria" pitchFamily="18" charset="0"/>
              </a:rPr>
              <a:t>the crown through a corrupt </a:t>
            </a:r>
            <a:r>
              <a:rPr lang="en-US" sz="2800" dirty="0" smtClean="0">
                <a:solidFill>
                  <a:schemeClr val="bg1"/>
                </a:solidFill>
                <a:latin typeface="Cambria" pitchFamily="18" charset="0"/>
              </a:rPr>
              <a:t>deed</a:t>
            </a:r>
            <a:endParaRPr lang="en-US" sz="1100" dirty="0" smtClean="0">
              <a:solidFill>
                <a:schemeClr val="bg1"/>
              </a:solidFill>
              <a:latin typeface="Cambria" pitchFamily="18" charset="0"/>
            </a:endParaRPr>
          </a:p>
          <a:p>
            <a:pPr>
              <a:lnSpc>
                <a:spcPct val="120000"/>
              </a:lnSpc>
              <a:spcBef>
                <a:spcPts val="0"/>
              </a:spcBef>
            </a:pPr>
            <a:r>
              <a:rPr lang="en-US" sz="2800" dirty="0" smtClean="0">
                <a:solidFill>
                  <a:schemeClr val="bg1"/>
                </a:solidFill>
                <a:latin typeface="Cambria" pitchFamily="18" charset="0"/>
              </a:rPr>
              <a:t>The </a:t>
            </a:r>
            <a:r>
              <a:rPr lang="en-US" sz="2800" dirty="0">
                <a:solidFill>
                  <a:schemeClr val="bg1"/>
                </a:solidFill>
                <a:latin typeface="Cambria" pitchFamily="18" charset="0"/>
              </a:rPr>
              <a:t>state of Denmark is ruled by corruption</a:t>
            </a:r>
            <a:endParaRPr lang="en-CA" sz="2800" dirty="0">
              <a:solidFill>
                <a:schemeClr val="bg1"/>
              </a:solidFill>
              <a:latin typeface="Cambria" pitchFamily="18" charset="0"/>
            </a:endParaRPr>
          </a:p>
        </p:txBody>
      </p:sp>
    </p:spTree>
    <p:extLst>
      <p:ext uri="{BB962C8B-B14F-4D97-AF65-F5344CB8AC3E}">
        <p14:creationId xmlns:p14="http://schemas.microsoft.com/office/powerpoint/2010/main" val="3790628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 Placeholder 9"/>
          <p:cNvSpPr>
            <a:spLocks noGrp="1"/>
          </p:cNvSpPr>
          <p:nvPr>
            <p:ph type="body" idx="1"/>
          </p:nvPr>
        </p:nvSpPr>
        <p:spPr>
          <a:xfrm>
            <a:off x="457200" y="1535113"/>
            <a:ext cx="4040188" cy="639762"/>
          </a:xfrm>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4" name="Content Placeholder 10"/>
          <p:cNvSpPr>
            <a:spLocks noGrp="1"/>
          </p:cNvSpPr>
          <p:nvPr>
            <p:ph sz="half" idx="2"/>
          </p:nvPr>
        </p:nvSpPr>
        <p:spPr>
          <a:xfrm>
            <a:off x="457200" y="2174874"/>
            <a:ext cx="4040188" cy="4422477"/>
          </a:xfrm>
        </p:spPr>
        <p:txBody>
          <a:bodyPr>
            <a:normAutofit/>
          </a:bodyPr>
          <a:lstStyle/>
          <a:p>
            <a:pPr marL="0" indent="0" algn="ctr">
              <a:buNone/>
            </a:pPr>
            <a:r>
              <a:rPr lang="en-CA" sz="3200" dirty="0" smtClean="0">
                <a:solidFill>
                  <a:schemeClr val="bg1"/>
                </a:solidFill>
                <a:latin typeface="Cambria" pitchFamily="18" charset="0"/>
              </a:rPr>
              <a:t>“Something is rotten in the state of Denmark.”</a:t>
            </a:r>
            <a:endParaRPr lang="en-CA" sz="3200" dirty="0">
              <a:solidFill>
                <a:schemeClr val="bg1"/>
              </a:solidFill>
              <a:latin typeface="Cambria" pitchFamily="18" charset="0"/>
            </a:endParaRPr>
          </a:p>
          <a:p>
            <a:pPr marL="0" indent="0" algn="ctr">
              <a:buNone/>
            </a:pPr>
            <a:r>
              <a:rPr lang="en-CA" sz="3200" dirty="0">
                <a:solidFill>
                  <a:schemeClr val="bg1"/>
                </a:solidFill>
                <a:latin typeface="Cambria" pitchFamily="18" charset="0"/>
              </a:rPr>
              <a:t>(</a:t>
            </a:r>
            <a:r>
              <a:rPr lang="en-CA" sz="3200" dirty="0" smtClean="0">
                <a:solidFill>
                  <a:schemeClr val="bg1"/>
                </a:solidFill>
                <a:latin typeface="Cambria" pitchFamily="18" charset="0"/>
              </a:rPr>
              <a:t>I.vi.90)</a:t>
            </a:r>
            <a:endParaRPr lang="en-CA" sz="3200" dirty="0">
              <a:solidFill>
                <a:schemeClr val="bg1"/>
              </a:solidFill>
              <a:latin typeface="Cambria" pitchFamily="18" charset="0"/>
            </a:endParaRPr>
          </a:p>
          <a:p>
            <a:pPr marL="0" indent="0" algn="ctr">
              <a:buNone/>
            </a:pPr>
            <a:endParaRPr lang="en-CA" dirty="0">
              <a:solidFill>
                <a:schemeClr val="bg1"/>
              </a:solidFill>
              <a:latin typeface="Cambria" pitchFamily="18" charset="0"/>
            </a:endParaRPr>
          </a:p>
        </p:txBody>
      </p:sp>
      <p:sp>
        <p:nvSpPr>
          <p:cNvPr id="15" name="Text Placeholder 11"/>
          <p:cNvSpPr>
            <a:spLocks noGrp="1"/>
          </p:cNvSpPr>
          <p:nvPr>
            <p:ph type="body" sz="quarter" idx="3"/>
          </p:nvPr>
        </p:nvSpPr>
        <p:spPr>
          <a:xfrm>
            <a:off x="4645025" y="1535113"/>
            <a:ext cx="4041775" cy="639762"/>
          </a:xfrm>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6" name="Content Placeholder 12"/>
          <p:cNvSpPr>
            <a:spLocks noGrp="1"/>
          </p:cNvSpPr>
          <p:nvPr>
            <p:ph sz="quarter" idx="4"/>
          </p:nvPr>
        </p:nvSpPr>
        <p:spPr>
          <a:xfrm>
            <a:off x="4645025" y="2174874"/>
            <a:ext cx="4041775" cy="4422477"/>
          </a:xfrm>
        </p:spPr>
        <p:txBody>
          <a:bodyPr>
            <a:normAutofit lnSpcReduction="10000"/>
          </a:bodyPr>
          <a:lstStyle/>
          <a:p>
            <a:pPr>
              <a:lnSpc>
                <a:spcPct val="120000"/>
              </a:lnSpc>
              <a:spcBef>
                <a:spcPts val="0"/>
              </a:spcBef>
            </a:pPr>
            <a:r>
              <a:rPr lang="en-CA" sz="2800" dirty="0" smtClean="0">
                <a:solidFill>
                  <a:schemeClr val="bg1"/>
                </a:solidFill>
                <a:latin typeface="Cambria" pitchFamily="18" charset="0"/>
              </a:rPr>
              <a:t>Foreshadows events to come</a:t>
            </a:r>
          </a:p>
          <a:p>
            <a:pPr>
              <a:lnSpc>
                <a:spcPct val="120000"/>
              </a:lnSpc>
              <a:spcBef>
                <a:spcPts val="0"/>
              </a:spcBef>
            </a:pPr>
            <a:r>
              <a:rPr lang="en-CA" sz="2800" dirty="0" smtClean="0">
                <a:solidFill>
                  <a:schemeClr val="bg1"/>
                </a:solidFill>
                <a:latin typeface="Cambria" pitchFamily="18" charset="0"/>
              </a:rPr>
              <a:t>In the beginning, the characters notice that something is wrong</a:t>
            </a:r>
          </a:p>
          <a:p>
            <a:pPr>
              <a:lnSpc>
                <a:spcPct val="120000"/>
              </a:lnSpc>
              <a:spcBef>
                <a:spcPts val="0"/>
              </a:spcBef>
            </a:pPr>
            <a:r>
              <a:rPr lang="en-CA" sz="2800" dirty="0" smtClean="0">
                <a:solidFill>
                  <a:schemeClr val="bg1"/>
                </a:solidFill>
                <a:latin typeface="Cambria" pitchFamily="18" charset="0"/>
              </a:rPr>
              <a:t>Corruption starts at the royal family and spreads to the rest of the country</a:t>
            </a:r>
            <a:endParaRPr lang="en-CA" sz="2800" dirty="0">
              <a:solidFill>
                <a:schemeClr val="bg1"/>
              </a:solidFill>
              <a:latin typeface="Cambria" pitchFamily="18" charset="0"/>
            </a:endParaRPr>
          </a:p>
        </p:txBody>
      </p:sp>
    </p:spTree>
    <p:extLst>
      <p:ext uri="{BB962C8B-B14F-4D97-AF65-F5344CB8AC3E}">
        <p14:creationId xmlns:p14="http://schemas.microsoft.com/office/powerpoint/2010/main" val="18848353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Freeform 10"/>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Freeform 11"/>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itle 32"/>
          <p:cNvSpPr txBox="1">
            <a:spLocks/>
          </p:cNvSpPr>
          <p:nvPr/>
        </p:nvSpPr>
        <p:spPr>
          <a:xfrm>
            <a:off x="685800" y="2130425"/>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9600" b="1" dirty="0" smtClean="0">
                <a:solidFill>
                  <a:schemeClr val="bg1"/>
                </a:solidFill>
                <a:latin typeface="Lucida Blackletter"/>
                <a:cs typeface="Lucida Blackletter"/>
              </a:rPr>
              <a:t>Act II</a:t>
            </a:r>
            <a:endParaRPr lang="en-CA" sz="9600" b="1" dirty="0">
              <a:solidFill>
                <a:schemeClr val="bg1"/>
              </a:solidFill>
              <a:latin typeface="Lucida Blackletter"/>
              <a:cs typeface="Lucida Blackletter"/>
            </a:endParaRPr>
          </a:p>
        </p:txBody>
      </p:sp>
    </p:spTree>
    <p:extLst>
      <p:ext uri="{BB962C8B-B14F-4D97-AF65-F5344CB8AC3E}">
        <p14:creationId xmlns:p14="http://schemas.microsoft.com/office/powerpoint/2010/main" val="3292611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reeform 3"/>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Freeform 5"/>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 Placeholder 11"/>
          <p:cNvSpPr>
            <a:spLocks noGrp="1"/>
          </p:cNvSpPr>
          <p:nvPr>
            <p:ph type="body" idx="1"/>
          </p:nvPr>
        </p:nvSpPr>
        <p:spPr/>
        <p:txBody>
          <a:bodyPr>
            <a:normAutofit/>
          </a:bodyPr>
          <a:lstStyle/>
          <a:p>
            <a:pPr algn="ctr"/>
            <a:r>
              <a:rPr lang="en-CA" sz="3200" dirty="0" smtClean="0">
                <a:solidFill>
                  <a:schemeClr val="bg1"/>
                </a:solidFill>
                <a:latin typeface="Cambria" pitchFamily="18" charset="0"/>
              </a:rPr>
              <a:t>Quote</a:t>
            </a:r>
            <a:endParaRPr lang="en-CA" sz="3200" dirty="0">
              <a:solidFill>
                <a:schemeClr val="bg1"/>
              </a:solidFill>
              <a:latin typeface="Cambria" pitchFamily="18" charset="0"/>
            </a:endParaRPr>
          </a:p>
        </p:txBody>
      </p:sp>
      <p:sp>
        <p:nvSpPr>
          <p:cNvPr id="13" name="Content Placeholder 12"/>
          <p:cNvSpPr>
            <a:spLocks noGrp="1"/>
          </p:cNvSpPr>
          <p:nvPr>
            <p:ph sz="half" idx="2"/>
          </p:nvPr>
        </p:nvSpPr>
        <p:spPr/>
        <p:txBody>
          <a:bodyPr>
            <a:normAutofit lnSpcReduction="10000"/>
          </a:bodyPr>
          <a:lstStyle/>
          <a:p>
            <a:pPr marL="0" indent="0" algn="ctr">
              <a:buNone/>
            </a:pPr>
            <a:r>
              <a:rPr lang="en-CA" sz="3200" dirty="0" smtClean="0">
                <a:solidFill>
                  <a:schemeClr val="bg1"/>
                </a:solidFill>
                <a:latin typeface="Cambria" pitchFamily="18" charset="0"/>
              </a:rPr>
              <a:t>“ Excellent well; you are a </a:t>
            </a:r>
            <a:r>
              <a:rPr lang="en-CA" sz="3200" dirty="0">
                <a:solidFill>
                  <a:schemeClr val="bg1"/>
                </a:solidFill>
                <a:latin typeface="Cambria" pitchFamily="18" charset="0"/>
              </a:rPr>
              <a:t>fishmonger” (II.ii.172</a:t>
            </a:r>
            <a:r>
              <a:rPr lang="en-CA" sz="3200" dirty="0" smtClean="0">
                <a:solidFill>
                  <a:schemeClr val="bg1"/>
                </a:solidFill>
                <a:latin typeface="Cambria" pitchFamily="18" charset="0"/>
              </a:rPr>
              <a:t>)</a:t>
            </a:r>
          </a:p>
          <a:p>
            <a:pPr marL="0" indent="0" algn="ctr">
              <a:buNone/>
            </a:pPr>
            <a:r>
              <a:rPr lang="en-CA" sz="3200" dirty="0" smtClean="0">
                <a:solidFill>
                  <a:schemeClr val="bg1"/>
                </a:solidFill>
                <a:latin typeface="Cambria" pitchFamily="18" charset="0"/>
              </a:rPr>
              <a:t>“…</a:t>
            </a:r>
            <a:r>
              <a:rPr lang="en-CA" sz="3200" dirty="0">
                <a:solidFill>
                  <a:schemeClr val="bg1"/>
                </a:solidFill>
                <a:latin typeface="Cambria" pitchFamily="18" charset="0"/>
              </a:rPr>
              <a:t>t</a:t>
            </a:r>
            <a:r>
              <a:rPr lang="en-CA" sz="3200" dirty="0" smtClean="0">
                <a:solidFill>
                  <a:schemeClr val="bg1"/>
                </a:solidFill>
                <a:latin typeface="Cambria" pitchFamily="18" charset="0"/>
              </a:rPr>
              <a:t>ruly in my youth I suffered much extremity for love” </a:t>
            </a:r>
          </a:p>
          <a:p>
            <a:pPr marL="0" indent="0" algn="ctr">
              <a:buNone/>
            </a:pPr>
            <a:r>
              <a:rPr lang="en-CA" sz="3200" dirty="0" smtClean="0">
                <a:solidFill>
                  <a:schemeClr val="bg1"/>
                </a:solidFill>
                <a:latin typeface="Cambria" pitchFamily="18" charset="0"/>
              </a:rPr>
              <a:t>(II.ii.187-188)</a:t>
            </a:r>
            <a:endParaRPr lang="en-CA" sz="3200" dirty="0">
              <a:solidFill>
                <a:schemeClr val="bg1"/>
              </a:solidFill>
              <a:latin typeface="Cambria" pitchFamily="18" charset="0"/>
            </a:endParaRPr>
          </a:p>
        </p:txBody>
      </p:sp>
      <p:sp>
        <p:nvSpPr>
          <p:cNvPr id="14" name="Text Placeholder 13"/>
          <p:cNvSpPr>
            <a:spLocks noGrp="1"/>
          </p:cNvSpPr>
          <p:nvPr>
            <p:ph type="body" sz="quarter" idx="3"/>
          </p:nvPr>
        </p:nvSpPr>
        <p:spPr/>
        <p:txBody>
          <a:bodyPr>
            <a:normAutofit/>
          </a:bodyPr>
          <a:lstStyle/>
          <a:p>
            <a:pPr algn="ctr"/>
            <a:r>
              <a:rPr lang="en-CA" sz="3200" dirty="0" smtClean="0">
                <a:solidFill>
                  <a:schemeClr val="bg1"/>
                </a:solidFill>
                <a:latin typeface="Cambria" pitchFamily="18" charset="0"/>
              </a:rPr>
              <a:t>Importance</a:t>
            </a:r>
            <a:endParaRPr lang="en-CA" sz="3200" dirty="0">
              <a:solidFill>
                <a:schemeClr val="bg1"/>
              </a:solidFill>
              <a:latin typeface="Cambria" pitchFamily="18" charset="0"/>
            </a:endParaRPr>
          </a:p>
        </p:txBody>
      </p:sp>
      <p:sp>
        <p:nvSpPr>
          <p:cNvPr id="15" name="Content Placeholder 14"/>
          <p:cNvSpPr>
            <a:spLocks noGrp="1"/>
          </p:cNvSpPr>
          <p:nvPr>
            <p:ph sz="quarter" idx="4"/>
          </p:nvPr>
        </p:nvSpPr>
        <p:spPr>
          <a:xfrm>
            <a:off x="4645025" y="2174875"/>
            <a:ext cx="4247455" cy="3951288"/>
          </a:xfrm>
        </p:spPr>
        <p:txBody>
          <a:bodyPr/>
          <a:lstStyle/>
          <a:p>
            <a:r>
              <a:rPr lang="en-CA" dirty="0" smtClean="0">
                <a:solidFill>
                  <a:schemeClr val="bg1"/>
                </a:solidFill>
                <a:latin typeface="Cambria" pitchFamily="18" charset="0"/>
              </a:rPr>
              <a:t>Hamlet challenges Polonius’ honesty</a:t>
            </a:r>
          </a:p>
          <a:p>
            <a:r>
              <a:rPr lang="en-CA" dirty="0" smtClean="0">
                <a:solidFill>
                  <a:schemeClr val="bg1"/>
                </a:solidFill>
                <a:latin typeface="Cambria" pitchFamily="18" charset="0"/>
              </a:rPr>
              <a:t>Polonius admits that he had sexual issues in his youth</a:t>
            </a:r>
          </a:p>
          <a:p>
            <a:r>
              <a:rPr lang="en-CA" dirty="0" smtClean="0">
                <a:solidFill>
                  <a:schemeClr val="bg1"/>
                </a:solidFill>
                <a:latin typeface="Cambria" pitchFamily="18" charset="0"/>
              </a:rPr>
              <a:t>Fishmongers are corrupt (thought to be ‘pimps’)</a:t>
            </a:r>
            <a:endParaRPr lang="en-CA" dirty="0">
              <a:solidFill>
                <a:schemeClr val="bg1"/>
              </a:solidFill>
              <a:latin typeface="Cambria" pitchFamily="18" charset="0"/>
            </a:endParaRPr>
          </a:p>
        </p:txBody>
      </p:sp>
    </p:spTree>
    <p:extLst>
      <p:ext uri="{BB962C8B-B14F-4D97-AF65-F5344CB8AC3E}">
        <p14:creationId xmlns:p14="http://schemas.microsoft.com/office/powerpoint/2010/main" val="1157178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S1019648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8B9C9B-DDFE-4A6E-9266-2A39264B0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TS101964816</Template>
  <TotalTime>621</TotalTime>
  <Words>1237</Words>
  <Application>Microsoft Macintosh PowerPoint</Application>
  <PresentationFormat>On-screen Show (4:3)</PresentationFormat>
  <Paragraphs>214</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TS101964816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Works Cited</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Brian</dc:creator>
  <cp:keywords/>
  <dc:description/>
  <cp:lastModifiedBy>Victoria Guderian</cp:lastModifiedBy>
  <cp:revision>124</cp:revision>
  <dcterms:created xsi:type="dcterms:W3CDTF">2013-07-11T22:30:42Z</dcterms:created>
  <dcterms:modified xsi:type="dcterms:W3CDTF">2013-07-15T18:41:00Z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TC019648169991</vt:lpwstr>
  </property>
</Properties>
</file>